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62" r:id="rId3"/>
    <p:sldId id="263" r:id="rId4"/>
    <p:sldId id="277" r:id="rId5"/>
    <p:sldId id="269" r:id="rId6"/>
    <p:sldId id="270" r:id="rId7"/>
    <p:sldId id="271" r:id="rId8"/>
    <p:sldId id="272" r:id="rId9"/>
    <p:sldId id="273" r:id="rId10"/>
    <p:sldId id="266" r:id="rId11"/>
    <p:sldId id="267" r:id="rId12"/>
    <p:sldId id="287" r:id="rId13"/>
    <p:sldId id="284" r:id="rId14"/>
    <p:sldId id="285" r:id="rId15"/>
    <p:sldId id="286" r:id="rId16"/>
    <p:sldId id="278" r:id="rId17"/>
    <p:sldId id="280" r:id="rId18"/>
    <p:sldId id="275" r:id="rId19"/>
    <p:sldId id="276" r:id="rId20"/>
    <p:sldId id="282" r:id="rId21"/>
    <p:sldId id="281" r:id="rId22"/>
    <p:sldId id="259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11915C7-5746-44C4-B11D-17FB9CD5AE60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11915C7-5746-44C4-B11D-17FB9CD5AE60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11915C7-5746-44C4-B11D-17FB9CD5AE60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11915C7-5746-44C4-B11D-17FB9CD5AE60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11915C7-5746-44C4-B11D-17FB9CD5AE60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915C7-5746-44C4-B11D-17FB9CD5AE60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11915C7-5746-44C4-B11D-17FB9CD5AE60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11915C7-5746-44C4-B11D-17FB9CD5AE60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11915C7-5746-44C4-B11D-17FB9CD5AE60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11915C7-5746-44C4-B11D-17FB9CD5AE60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CF5DE43-7997-4209-A203-F130746EE0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m-for-students.de/DieMesse.aspx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uleuven.be/kuleuven/" TargetMode="External"/><Relationship Id="rId3" Type="http://schemas.openxmlformats.org/officeDocument/2006/relationships/hyperlink" Target="http://www.virtuelniintervjuzaposao.uns.ac.rs/" TargetMode="External"/><Relationship Id="rId7" Type="http://schemas.openxmlformats.org/officeDocument/2006/relationships/hyperlink" Target="https://www.ipp.pt/" TargetMode="External"/><Relationship Id="rId2" Type="http://schemas.openxmlformats.org/officeDocument/2006/relationships/hyperlink" Target="http://profesionalnaorijentacija.org/profesionalna-orijentacija/karijerno-vodjenj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os.gov.rs/" TargetMode="External"/><Relationship Id="rId11" Type="http://schemas.openxmlformats.org/officeDocument/2006/relationships/hyperlink" Target="http://www.aim-for-students.de/DieMesse.aspx" TargetMode="External"/><Relationship Id="rId5" Type="http://schemas.openxmlformats.org/officeDocument/2006/relationships/hyperlink" Target="http://www.bos.rs/cgcc/uploaded/vodic%20za%20planiranje%20karijere.pdf" TargetMode="External"/><Relationship Id="rId10" Type="http://schemas.openxmlformats.org/officeDocument/2006/relationships/hyperlink" Target="http://www.fmgent.be/links/" TargetMode="External"/><Relationship Id="rId4" Type="http://schemas.openxmlformats.org/officeDocument/2006/relationships/hyperlink" Target="http://fonovcentar.rs/" TargetMode="External"/><Relationship Id="rId9" Type="http://schemas.openxmlformats.org/officeDocument/2006/relationships/hyperlink" Target="https://admin.kuleuven.be/personeel/english/index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04800"/>
            <a:ext cx="7620000" cy="1371600"/>
          </a:xfrm>
        </p:spPr>
        <p:txBody>
          <a:bodyPr>
            <a:noAutofit/>
          </a:bodyPr>
          <a:lstStyle/>
          <a:p>
            <a:r>
              <a:rPr lang="en-US" sz="1800" b="1" i="1" dirty="0"/>
              <a:t>Establishing and capacity building of the Southern Serbian-Academy and the National Conference for Vocational Higher Education 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b="1" i="1" dirty="0"/>
              <a:t>517200-1-2011-1-BE-TEMPUS-SMGR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981200"/>
            <a:ext cx="9144000" cy="2590800"/>
          </a:xfrm>
        </p:spPr>
        <p:txBody>
          <a:bodyPr>
            <a:noAutofit/>
          </a:bodyPr>
          <a:lstStyle/>
          <a:p>
            <a:r>
              <a:rPr lang="en-GB" sz="3200" b="1" dirty="0" err="1"/>
              <a:t>Analiza</a:t>
            </a:r>
            <a:r>
              <a:rPr lang="en-GB" sz="3200" b="1" dirty="0"/>
              <a:t> </a:t>
            </a:r>
            <a:r>
              <a:rPr lang="en-GB" sz="3200" b="1" dirty="0" err="1"/>
              <a:t>modela</a:t>
            </a:r>
            <a:r>
              <a:rPr lang="en-GB" sz="3200" b="1" dirty="0"/>
              <a:t> </a:t>
            </a:r>
            <a:r>
              <a:rPr lang="en-GB" sz="3200" b="1" dirty="0" err="1"/>
              <a:t>za</a:t>
            </a:r>
            <a:r>
              <a:rPr lang="en-GB" sz="3200" b="1" dirty="0"/>
              <a:t> </a:t>
            </a:r>
            <a:r>
              <a:rPr lang="en-GB" sz="3200" b="1" dirty="0" err="1"/>
              <a:t>karijerno</a:t>
            </a:r>
            <a:r>
              <a:rPr lang="en-GB" sz="3200" b="1" dirty="0"/>
              <a:t> </a:t>
            </a:r>
            <a:r>
              <a:rPr lang="en-GB" sz="3200" b="1" dirty="0" err="1"/>
              <a:t>vodjenje</a:t>
            </a:r>
            <a:r>
              <a:rPr lang="en-GB" sz="3200" b="1" dirty="0"/>
              <a:t> u </a:t>
            </a:r>
            <a:r>
              <a:rPr lang="en-GB" sz="3200" b="1" dirty="0" err="1"/>
              <a:t>Srbiji</a:t>
            </a:r>
            <a:r>
              <a:rPr lang="en-GB" sz="3200" b="1" dirty="0"/>
              <a:t>, </a:t>
            </a:r>
            <a:endParaRPr lang="sr-Latn-RS" sz="3200" b="1" dirty="0" smtClean="0"/>
          </a:p>
          <a:p>
            <a:r>
              <a:rPr lang="en-GB" sz="3200" b="1" dirty="0" err="1" smtClean="0"/>
              <a:t>primeri</a:t>
            </a:r>
            <a:r>
              <a:rPr lang="en-GB" sz="3200" b="1" dirty="0" smtClean="0"/>
              <a:t> </a:t>
            </a:r>
            <a:r>
              <a:rPr lang="en-GB" sz="3200" b="1" dirty="0" err="1"/>
              <a:t>dobre</a:t>
            </a:r>
            <a:r>
              <a:rPr lang="en-GB" sz="3200" b="1" dirty="0"/>
              <a:t> </a:t>
            </a:r>
            <a:r>
              <a:rPr lang="en-GB" sz="3200" b="1" dirty="0" err="1"/>
              <a:t>prakse</a:t>
            </a:r>
            <a:r>
              <a:rPr lang="en-GB" sz="3200" b="1" dirty="0"/>
              <a:t> u </a:t>
            </a:r>
            <a:r>
              <a:rPr lang="en-GB" sz="3200" b="1" dirty="0" err="1"/>
              <a:t>Evropi</a:t>
            </a:r>
            <a:r>
              <a:rPr lang="en-GB" sz="3200" b="1" dirty="0"/>
              <a:t>, </a:t>
            </a:r>
            <a:endParaRPr lang="sr-Latn-RS" sz="3200" b="1" dirty="0" smtClean="0"/>
          </a:p>
          <a:p>
            <a:r>
              <a:rPr lang="en-GB" sz="3200" b="1" dirty="0" smtClean="0"/>
              <a:t>model </a:t>
            </a:r>
            <a:r>
              <a:rPr lang="en-GB" sz="3200" b="1" dirty="0" err="1"/>
              <a:t>za</a:t>
            </a:r>
            <a:r>
              <a:rPr lang="en-GB" sz="3200" b="1" dirty="0"/>
              <a:t> </a:t>
            </a:r>
            <a:r>
              <a:rPr lang="en-GB" sz="3200" b="1" dirty="0" err="1"/>
              <a:t>implementaciju</a:t>
            </a:r>
            <a:r>
              <a:rPr lang="en-GB" sz="3200" b="1" dirty="0"/>
              <a:t> </a:t>
            </a:r>
            <a:r>
              <a:rPr lang="en-GB" sz="3200" b="1" dirty="0" err="1"/>
              <a:t>karijernog</a:t>
            </a:r>
            <a:r>
              <a:rPr lang="en-GB" sz="3200" b="1" dirty="0"/>
              <a:t> </a:t>
            </a:r>
            <a:r>
              <a:rPr lang="en-GB" sz="3200" b="1" dirty="0" err="1"/>
              <a:t>vodjenja</a:t>
            </a:r>
            <a:r>
              <a:rPr lang="en-GB" sz="3200" b="1" dirty="0"/>
              <a:t> u VPTŠ </a:t>
            </a:r>
            <a:r>
              <a:rPr lang="en-GB" sz="3200" b="1" dirty="0" err="1" smtClean="0"/>
              <a:t>Užice</a:t>
            </a:r>
            <a:r>
              <a:rPr lang="sr-Latn-RS" sz="3200" b="1" dirty="0" smtClean="0"/>
              <a:t> i ostalim učesnicima na projektu</a:t>
            </a:r>
            <a:endParaRPr lang="en-US" sz="3200" b="1" dirty="0"/>
          </a:p>
          <a:p>
            <a:endParaRPr lang="en-US" sz="3200" b="1" dirty="0"/>
          </a:p>
        </p:txBody>
      </p:sp>
      <p:pic>
        <p:nvPicPr>
          <p:cNvPr id="4" name="Picture 3" descr="ec-TEMPUS_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12573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943600" y="5257800"/>
            <a:ext cx="266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 smtClean="0"/>
              <a:t>prof.dr</a:t>
            </a:r>
            <a:r>
              <a:rPr lang="en-GB" b="1" dirty="0" smtClean="0"/>
              <a:t> </a:t>
            </a:r>
            <a:r>
              <a:rPr lang="en-GB" b="1" dirty="0" err="1" smtClean="0"/>
              <a:t>Ljubic</a:t>
            </a:r>
            <a:r>
              <a:rPr lang="sr-Latn-RS" b="1" dirty="0" smtClean="0"/>
              <a:t>a</a:t>
            </a:r>
            <a:r>
              <a:rPr lang="en-GB" b="1" dirty="0" smtClean="0"/>
              <a:t> </a:t>
            </a:r>
            <a:r>
              <a:rPr lang="en-GB" b="1" dirty="0" err="1" smtClean="0"/>
              <a:t>Diković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5715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 smtClean="0"/>
              <a:t>Užice, 20.3.2015.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razvojkarijere.uns.ac.rs/images/slider-home/logo-karijerno-savetovanje.jpg"/>
          <p:cNvPicPr>
            <a:picLocks noChangeAspect="1" noChangeArrowheads="1"/>
          </p:cNvPicPr>
          <p:nvPr/>
        </p:nvPicPr>
        <p:blipFill>
          <a:blip r:embed="rId2" cstate="print"/>
          <a:srcRect l="35833" r="34584"/>
          <a:stretch>
            <a:fillRect/>
          </a:stretch>
        </p:blipFill>
        <p:spPr bwMode="auto">
          <a:xfrm>
            <a:off x="1905000" y="1484290"/>
            <a:ext cx="5715000" cy="503081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Univerzitet</a:t>
            </a:r>
            <a:r>
              <a:rPr lang="en-US" sz="3200" dirty="0" smtClean="0"/>
              <a:t> u </a:t>
            </a:r>
            <a:r>
              <a:rPr lang="en-US" sz="3200" dirty="0" err="1" smtClean="0"/>
              <a:t>Novom</a:t>
            </a:r>
            <a:r>
              <a:rPr lang="en-US" sz="3200" dirty="0" smtClean="0"/>
              <a:t> </a:t>
            </a:r>
            <a:r>
              <a:rPr lang="en-US" sz="3200" dirty="0" err="1" smtClean="0"/>
              <a:t>Sadu</a:t>
            </a:r>
            <a:r>
              <a:rPr lang="en-US" sz="3200" dirty="0" smtClean="0"/>
              <a:t> – </a:t>
            </a:r>
            <a:r>
              <a:rPr lang="en-US" sz="3200" dirty="0" err="1" smtClean="0"/>
              <a:t>Centar</a:t>
            </a:r>
            <a:r>
              <a:rPr lang="en-US" sz="3200" dirty="0" smtClean="0"/>
              <a:t> </a:t>
            </a:r>
            <a:r>
              <a:rPr lang="en-US" sz="3200" dirty="0" err="1" smtClean="0"/>
              <a:t>za</a:t>
            </a:r>
            <a:r>
              <a:rPr lang="en-US" sz="3200" dirty="0" smtClean="0"/>
              <a:t> </a:t>
            </a:r>
            <a:r>
              <a:rPr lang="en-US" sz="3200" dirty="0" err="1" smtClean="0"/>
              <a:t>razvoj</a:t>
            </a:r>
            <a:r>
              <a:rPr lang="en-US" sz="3200" dirty="0" smtClean="0"/>
              <a:t> </a:t>
            </a:r>
            <a:r>
              <a:rPr lang="en-US" sz="3200" dirty="0" err="1" smtClean="0"/>
              <a:t>karijere</a:t>
            </a:r>
            <a:r>
              <a:rPr lang="en-US" sz="3200" dirty="0" smtClean="0"/>
              <a:t> </a:t>
            </a:r>
            <a:r>
              <a:rPr lang="en-US" sz="3200" dirty="0" err="1" smtClean="0"/>
              <a:t>i</a:t>
            </a:r>
            <a:r>
              <a:rPr lang="en-US" sz="3200" dirty="0" smtClean="0"/>
              <a:t> </a:t>
            </a:r>
            <a:r>
              <a:rPr lang="en-US" sz="3200" dirty="0" err="1" smtClean="0"/>
              <a:t>savetovanje</a:t>
            </a:r>
            <a:r>
              <a:rPr lang="en-US" sz="3200" dirty="0" smtClean="0"/>
              <a:t> </a:t>
            </a:r>
            <a:r>
              <a:rPr lang="en-US" sz="3200" dirty="0" err="1" smtClean="0"/>
              <a:t>studenata</a:t>
            </a:r>
            <a:r>
              <a:rPr lang="en-US" sz="3200" dirty="0" smtClean="0"/>
              <a:t> http://www.razvojkarijere.uns.ac.rs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razvojkarijere.uns.ac.rs/images/slider-home/slider-03.jpg"/>
          <p:cNvPicPr>
            <a:picLocks noChangeAspect="1" noChangeArrowheads="1"/>
          </p:cNvPicPr>
          <p:nvPr/>
        </p:nvPicPr>
        <p:blipFill>
          <a:blip r:embed="rId2" cstate="print"/>
          <a:srcRect l="17083" t="24000" r="27083" b="4000"/>
          <a:stretch>
            <a:fillRect/>
          </a:stretch>
        </p:blipFill>
        <p:spPr bwMode="auto">
          <a:xfrm>
            <a:off x="304800" y="3886200"/>
            <a:ext cx="8229600" cy="27636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8839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Calibri" pitchFamily="34" charset="0"/>
              </a:rPr>
              <a:t>II GRUPA PITANJA - EDUKACIJE I TRENINZI - Zbog čega ste aplicirali za posao koji je izvan polja vaše stručnosti?</a:t>
            </a:r>
          </a:p>
          <a:p>
            <a:r>
              <a:rPr lang="vi-VN" sz="2000" dirty="0">
                <a:latin typeface="Calibri" pitchFamily="34" charset="0"/>
              </a:rPr>
              <a:t>III GRUPA PITANJA - RADNO ISKUSTVO - Kada bismo kontaktirali vaše prethodne poslodavce, šta bi oni rekli za vas?</a:t>
            </a:r>
          </a:p>
          <a:p>
            <a:r>
              <a:rPr lang="vi-VN" sz="2000" dirty="0">
                <a:latin typeface="Calibri" pitchFamily="34" charset="0"/>
              </a:rPr>
              <a:t>IV GRUPA PITANJA - VEŠTINE I SPOSOBNOSTI - Koje su vaše ključne veštine?</a:t>
            </a:r>
          </a:p>
          <a:p>
            <a:r>
              <a:rPr lang="vi-VN" sz="2000" dirty="0">
                <a:latin typeface="Calibri" pitchFamily="34" charset="0"/>
              </a:rPr>
              <a:t>V GRUPA PITANJA - LIČNOST,VREDNOSTI, CILJEVI - Šta mi možete reći o sebi što još uvek ne znam i što bi me navelo da vas zaposlim?</a:t>
            </a:r>
          </a:p>
          <a:p>
            <a:r>
              <a:rPr lang="vi-VN" sz="2000" dirty="0">
                <a:latin typeface="Calibri" pitchFamily="34" charset="0"/>
              </a:rPr>
              <a:t>VI GRUPA PITANJA - PONAŠANJA I SITUACIJE - Ispričajte neki događaj kada ste želeli da navedete nekoga da preduzme akciju.</a:t>
            </a:r>
          </a:p>
          <a:p>
            <a:r>
              <a:rPr lang="vi-VN" sz="2000" dirty="0">
                <a:latin typeface="Calibri" pitchFamily="34" charset="0"/>
              </a:rPr>
              <a:t>VII GRUPA PITANJA - DOMAĆI ZADATAK - Šta biste želeli da radite u ovoj delatnosti?</a:t>
            </a:r>
          </a:p>
          <a:p>
            <a:r>
              <a:rPr lang="vi-VN" sz="2000" dirty="0">
                <a:latin typeface="Calibri" pitchFamily="34" charset="0"/>
              </a:rPr>
              <a:t>VIII GUPA PITANJA - PODESAN POSAO - Kako biste opisali vaše idealno radno okruženje? Kakvo okruženje vam dozvoljava da budete posebno efikasni?</a:t>
            </a:r>
          </a:p>
          <a:p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Primeri dobre prakse u partnerskim zemljama EU (Nemačka, Alen i Belgija, Gent)</a:t>
            </a:r>
            <a:endParaRPr lang="en-US" dirty="0"/>
          </a:p>
        </p:txBody>
      </p:sp>
      <p:pic>
        <p:nvPicPr>
          <p:cNvPr id="4" name="Picture 2" descr="http://www.htw-aalen.de/dynamic/img/bilderleisten/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7" y="4495800"/>
            <a:ext cx="9109703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hlinkClick r:id="rId2"/>
              </a:rPr>
              <a:t>http://www.aim-for-students.de/DieMesse.aspx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763000" cy="2438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AIM is an industry fair that takes place in Aalen (Germany) on a yearly basis. </a:t>
            </a:r>
            <a:endParaRPr lang="sr-Latn-RS" dirty="0" smtClean="0"/>
          </a:p>
          <a:p>
            <a:pPr>
              <a:buNone/>
            </a:pPr>
            <a:endParaRPr lang="sr-Latn-RS" dirty="0" smtClean="0"/>
          </a:p>
          <a:p>
            <a:r>
              <a:rPr lang="en-US" dirty="0" smtClean="0"/>
              <a:t>It gives students and university employees the opportunity to get in contact with companies of different branches.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0416" r="1025" b="9375"/>
          <a:stretch>
            <a:fillRect/>
          </a:stretch>
        </p:blipFill>
        <p:spPr bwMode="auto">
          <a:xfrm>
            <a:off x="0" y="0"/>
            <a:ext cx="98674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4012" t="11458" r="1025" b="9375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http://www.htw-aalen.de/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5460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Career Centre</a:t>
            </a:r>
            <a:endParaRPr lang="en-US" dirty="0"/>
          </a:p>
          <a:p>
            <a:r>
              <a:rPr lang="en-US" dirty="0"/>
              <a:t>The Career Centre at Aalen University, with the assistance of the employment agency, begins career </a:t>
            </a:r>
            <a:r>
              <a:rPr lang="en-US" dirty="0" err="1"/>
              <a:t>counselling</a:t>
            </a:r>
            <a:r>
              <a:rPr lang="en-US" dirty="0"/>
              <a:t> with students still in regional schools and supports this target group with the task of choosing a suitable course of studies.</a:t>
            </a:r>
          </a:p>
          <a:p>
            <a:r>
              <a:rPr lang="en-US" dirty="0" smtClean="0"/>
              <a:t>For </a:t>
            </a:r>
            <a:r>
              <a:rPr lang="en-US" dirty="0"/>
              <a:t>students at Aalen University the Career Centre offers career planning and target setting in the employment agency’s </a:t>
            </a:r>
            <a:r>
              <a:rPr lang="sr-Latn-RS" dirty="0" smtClean="0"/>
              <a:t> c</a:t>
            </a:r>
            <a:r>
              <a:rPr lang="en-US" dirty="0" err="1" smtClean="0"/>
              <a:t>ooperation</a:t>
            </a:r>
            <a:r>
              <a:rPr lang="en-US" dirty="0"/>
              <a:t>.</a:t>
            </a:r>
          </a:p>
          <a:p>
            <a:r>
              <a:rPr lang="en-US" dirty="0"/>
              <a:t>A further module in the overall concept of the Career Centre is the </a:t>
            </a:r>
            <a:r>
              <a:rPr lang="en-US" sz="3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praxis-oriented business qualifications for students in engineering fields </a:t>
            </a:r>
            <a:r>
              <a:rPr lang="en-US" dirty="0"/>
              <a:t>above and beyond the prescribed curricula.</a:t>
            </a:r>
          </a:p>
          <a:p>
            <a:r>
              <a:rPr lang="en-US" dirty="0"/>
              <a:t>The Career Centre offers students the encouragement and </a:t>
            </a:r>
            <a:r>
              <a:rPr lang="en-US" sz="34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support to actively plan the transition from studies to career. </a:t>
            </a:r>
            <a:r>
              <a:rPr lang="en-US" dirty="0"/>
              <a:t>For employers, the Career Centre is the central point for contact to the departments and students and thus to their potential </a:t>
            </a:r>
            <a:r>
              <a:rPr lang="en-US" dirty="0" err="1"/>
              <a:t>employess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14056" t="8333" r="14495" b="13542"/>
          <a:stretch>
            <a:fillRect/>
          </a:stretch>
        </p:blipFill>
        <p:spPr bwMode="auto">
          <a:xfrm>
            <a:off x="0" y="1049312"/>
            <a:ext cx="9144000" cy="56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RS" dirty="0" smtClean="0">
                <a:latin typeface="+mn-lt"/>
              </a:rPr>
              <a:t>Ciljevi na Tempus projektu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915400" cy="5562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vi-VN" sz="3300" dirty="0">
                <a:latin typeface="Calibri" pitchFamily="34" charset="0"/>
                <a:cs typeface="Arial" pitchFamily="34" charset="0"/>
              </a:rPr>
              <a:t>Opšti cilj projekta je unapređenje kapaciteta </a:t>
            </a:r>
            <a:r>
              <a:rPr lang="sr-Latn-RS" sz="3300" dirty="0">
                <a:latin typeface="Calibri" pitchFamily="34" charset="0"/>
                <a:cs typeface="Arial" pitchFamily="34" charset="0"/>
              </a:rPr>
              <a:t>visokoškolskih </a:t>
            </a:r>
            <a:r>
              <a:rPr lang="vi-VN" sz="3300" dirty="0">
                <a:latin typeface="Calibri" pitchFamily="34" charset="0"/>
                <a:cs typeface="Arial" pitchFamily="34" charset="0"/>
              </a:rPr>
              <a:t>ustanova </a:t>
            </a:r>
            <a:r>
              <a:rPr lang="sr-Latn-RS" sz="3300" dirty="0">
                <a:latin typeface="Calibri" pitchFamily="34" charset="0"/>
                <a:cs typeface="Arial" pitchFamily="34" charset="0"/>
              </a:rPr>
              <a:t>strukovnog obrazovanja </a:t>
            </a:r>
            <a:r>
              <a:rPr lang="sr-Latn-RS" sz="3300" dirty="0" smtClean="0">
                <a:latin typeface="Calibri" pitchFamily="34" charset="0"/>
                <a:cs typeface="Arial" pitchFamily="34" charset="0"/>
              </a:rPr>
              <a:t>iz Srbije koje učestvuju na Tempus projektu </a:t>
            </a:r>
            <a:r>
              <a:rPr lang="vi-VN" sz="3300" dirty="0" smtClean="0">
                <a:latin typeface="Calibri" pitchFamily="34" charset="0"/>
                <a:cs typeface="Arial" pitchFamily="34" charset="0"/>
              </a:rPr>
              <a:t>za </a:t>
            </a:r>
            <a:r>
              <a:rPr lang="vi-VN" sz="3300" dirty="0">
                <a:latin typeface="Calibri" pitchFamily="34" charset="0"/>
                <a:cs typeface="Arial" pitchFamily="34" charset="0"/>
              </a:rPr>
              <a:t>karijerno </a:t>
            </a:r>
            <a:r>
              <a:rPr lang="sr-Latn-RS" sz="3300" dirty="0" smtClean="0">
                <a:latin typeface="Calibri" pitchFamily="34" charset="0"/>
                <a:cs typeface="Arial" pitchFamily="34" charset="0"/>
              </a:rPr>
              <a:t>vodjenje studenata </a:t>
            </a:r>
            <a:r>
              <a:rPr lang="vi-VN" sz="3300" dirty="0" smtClean="0">
                <a:latin typeface="Calibri" pitchFamily="34" charset="0"/>
                <a:cs typeface="Arial" pitchFamily="34" charset="0"/>
              </a:rPr>
              <a:t>kako </a:t>
            </a:r>
            <a:r>
              <a:rPr lang="vi-VN" sz="3300" dirty="0">
                <a:latin typeface="Calibri" pitchFamily="34" charset="0"/>
                <a:cs typeface="Arial" pitchFamily="34" charset="0"/>
              </a:rPr>
              <a:t>bi se omogućila njihova lakša integracija </a:t>
            </a:r>
            <a:r>
              <a:rPr lang="en-US" sz="3300" dirty="0" err="1" smtClean="0">
                <a:latin typeface="Calibri" pitchFamily="34" charset="0"/>
                <a:cs typeface="Arial" pitchFamily="34" charset="0"/>
              </a:rPr>
              <a:t>i</a:t>
            </a:r>
            <a:r>
              <a:rPr lang="en-US" sz="33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Calibri" pitchFamily="34" charset="0"/>
                <a:cs typeface="Arial" pitchFamily="34" charset="0"/>
              </a:rPr>
              <a:t>unapredio</a:t>
            </a:r>
            <a:r>
              <a:rPr lang="en-US" sz="33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Calibri" pitchFamily="34" charset="0"/>
                <a:cs typeface="Arial" pitchFamily="34" charset="0"/>
              </a:rPr>
              <a:t>položaj</a:t>
            </a:r>
            <a:r>
              <a:rPr lang="en-US" sz="33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Calibri" pitchFamily="34" charset="0"/>
                <a:cs typeface="Arial" pitchFamily="34" charset="0"/>
              </a:rPr>
              <a:t>na</a:t>
            </a:r>
            <a:r>
              <a:rPr lang="en-US" sz="33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Calibri" pitchFamily="34" charset="0"/>
                <a:cs typeface="Arial" pitchFamily="34" charset="0"/>
              </a:rPr>
              <a:t>tržištu</a:t>
            </a:r>
            <a:r>
              <a:rPr lang="en-US" sz="33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3300" dirty="0" err="1" smtClean="0">
                <a:latin typeface="Calibri" pitchFamily="34" charset="0"/>
                <a:cs typeface="Arial" pitchFamily="34" charset="0"/>
              </a:rPr>
              <a:t>rada</a:t>
            </a:r>
            <a:r>
              <a:rPr lang="vi-VN" sz="3300" dirty="0" smtClean="0">
                <a:latin typeface="Calibri" pitchFamily="34" charset="0"/>
                <a:cs typeface="Arial" pitchFamily="34" charset="0"/>
              </a:rPr>
              <a:t>. </a:t>
            </a:r>
            <a:endParaRPr lang="sr-Latn-RS" sz="3300" dirty="0">
              <a:latin typeface="Calibri" pitchFamily="34" charset="0"/>
              <a:cs typeface="Arial" pitchFamily="34" charset="0"/>
            </a:endParaRPr>
          </a:p>
          <a:p>
            <a:pPr algn="just">
              <a:buNone/>
            </a:pPr>
            <a:endParaRPr lang="sr-Latn-RS" dirty="0" smtClean="0">
              <a:latin typeface="Calibri" pitchFamily="34" charset="0"/>
              <a:cs typeface="Arial" pitchFamily="34" charset="0"/>
            </a:endParaRPr>
          </a:p>
          <a:p>
            <a:pPr algn="just"/>
            <a:r>
              <a:rPr lang="vi-VN" dirty="0" smtClean="0">
                <a:latin typeface="Calibri" pitchFamily="34" charset="0"/>
                <a:cs typeface="Arial" pitchFamily="34" charset="0"/>
              </a:rPr>
              <a:t>Posebni ciljevi projekta su</a:t>
            </a:r>
            <a:r>
              <a:rPr lang="sr-Latn-RS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Arial" pitchFamily="34" charset="0"/>
              </a:rPr>
              <a:t>obezbeđivanje podrške s</a:t>
            </a:r>
            <a:r>
              <a:rPr lang="sr-Latn-RS" dirty="0" smtClean="0">
                <a:latin typeface="Calibri" pitchFamily="34" charset="0"/>
                <a:cs typeface="Arial" pitchFamily="34" charset="0"/>
              </a:rPr>
              <a:t>tudentima </a:t>
            </a:r>
            <a:r>
              <a:rPr lang="vi-VN" dirty="0" smtClean="0">
                <a:latin typeface="Calibri" pitchFamily="34" charset="0"/>
                <a:cs typeface="Arial" pitchFamily="34" charset="0"/>
              </a:rPr>
              <a:t>u oblasti obučavanja i informisanja za uspešan izlazak na tržište rada</a:t>
            </a:r>
            <a:r>
              <a:rPr lang="sr-Latn-RS" dirty="0" smtClean="0">
                <a:latin typeface="Calibri" pitchFamily="34" charset="0"/>
                <a:cs typeface="Arial" pitchFamily="34" charset="0"/>
              </a:rPr>
              <a:t> kroz:</a:t>
            </a:r>
          </a:p>
          <a:p>
            <a:pPr marL="514350" indent="-514350" algn="just">
              <a:buAutoNum type="arabicParenR"/>
            </a:pPr>
            <a:r>
              <a:rPr lang="vi-VN" dirty="0" smtClean="0">
                <a:latin typeface="Calibri" pitchFamily="34" charset="0"/>
                <a:cs typeface="Arial" pitchFamily="34" charset="0"/>
              </a:rPr>
              <a:t>uspostavljanje partnerstava sa drugim relevantni</a:t>
            </a:r>
            <a:r>
              <a:rPr lang="sr-Latn-RS" dirty="0" smtClean="0">
                <a:latin typeface="Calibri" pitchFamily="34" charset="0"/>
                <a:cs typeface="Arial" pitchFamily="34" charset="0"/>
              </a:rPr>
              <a:t>m</a:t>
            </a:r>
            <a:r>
              <a:rPr lang="vi-VN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Arial" pitchFamily="34" charset="0"/>
              </a:rPr>
              <a:t>institucijama</a:t>
            </a:r>
            <a:r>
              <a:rPr lang="sr-Latn-RS" dirty="0" smtClean="0">
                <a:latin typeface="Calibri" pitchFamily="34" charset="0"/>
                <a:cs typeface="Arial" pitchFamily="34" charset="0"/>
              </a:rPr>
              <a:t>/organizacijama</a:t>
            </a:r>
            <a:r>
              <a:rPr lang="vi-VN" dirty="0" smtClean="0">
                <a:latin typeface="Calibri" pitchFamily="34" charset="0"/>
                <a:cs typeface="Arial" pitchFamily="34" charset="0"/>
              </a:rPr>
              <a:t> u oblasti zapošljavanja mladih</a:t>
            </a:r>
            <a:r>
              <a:rPr lang="sr-Latn-RS" dirty="0" smtClean="0">
                <a:latin typeface="Calibri" pitchFamily="34" charset="0"/>
                <a:cs typeface="Arial" pitchFamily="34" charset="0"/>
              </a:rPr>
              <a:t>,</a:t>
            </a:r>
            <a:r>
              <a:rPr lang="vi-VN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sr-Latn-RS" dirty="0" smtClean="0">
                <a:latin typeface="Calibri" pitchFamily="34" charset="0"/>
                <a:cs typeface="Arial" pitchFamily="34" charset="0"/>
              </a:rPr>
              <a:t>kao i jačanja veza izmedju škole i privrede.</a:t>
            </a:r>
          </a:p>
          <a:p>
            <a:pPr marL="514350" indent="-514350" algn="just">
              <a:buAutoNum type="arabicParenR"/>
            </a:pPr>
            <a:r>
              <a:rPr lang="sr-Latn-RS" dirty="0" smtClean="0">
                <a:latin typeface="Calibri" pitchFamily="34" charset="0"/>
                <a:cs typeface="Arial" pitchFamily="34" charset="0"/>
              </a:rPr>
              <a:t>Izrada materijala za dodatni razvoj veština (soft-skills) </a:t>
            </a:r>
          </a:p>
          <a:p>
            <a:pPr marL="514350" indent="-514350" algn="just">
              <a:buAutoNum type="arabicParenR"/>
            </a:pPr>
            <a:r>
              <a:rPr lang="sr-Latn-RS" dirty="0" smtClean="0">
                <a:latin typeface="Calibri" pitchFamily="34" charset="0"/>
                <a:cs typeface="Arial" pitchFamily="34" charset="0"/>
              </a:rPr>
              <a:t>Izrada inicijalnog portala za karijerno vođenje.</a:t>
            </a:r>
          </a:p>
          <a:p>
            <a:pPr marL="514350" indent="-514350" algn="just">
              <a:buNone/>
            </a:pPr>
            <a:endParaRPr lang="sr-Latn-RS" dirty="0" smtClean="0">
              <a:latin typeface="Calibri" pitchFamily="34" charset="0"/>
              <a:cs typeface="Arial" pitchFamily="34" charset="0"/>
            </a:endParaRPr>
          </a:p>
          <a:p>
            <a:pPr marL="514350" indent="-514350" algn="just">
              <a:buAutoNum type="arabicParenR"/>
            </a:pPr>
            <a:endParaRPr lang="en-US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19200"/>
          </a:xfrm>
        </p:spPr>
        <p:txBody>
          <a:bodyPr>
            <a:noAutofit/>
          </a:bodyPr>
          <a:lstStyle/>
          <a:p>
            <a:r>
              <a:rPr lang="sr-Latn-RS" sz="3200" dirty="0" smtClean="0"/>
              <a:t>Moguće aktivnosti karijernog vodjenja u VPTŠ Užice i ostalim visokim školama: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Autofit/>
          </a:bodyPr>
          <a:lstStyle/>
          <a:p>
            <a:pPr algn="just"/>
            <a:r>
              <a:rPr lang="sr-Latn-RS" sz="1800" dirty="0" smtClean="0"/>
              <a:t>I</a:t>
            </a:r>
            <a:r>
              <a:rPr lang="en-US" sz="1800" dirty="0" err="1" smtClean="0"/>
              <a:t>nform</a:t>
            </a:r>
            <a:r>
              <a:rPr lang="sr-Cyrl-RS" sz="1800" dirty="0" smtClean="0"/>
              <a:t>а</a:t>
            </a:r>
            <a:r>
              <a:rPr lang="en-US" sz="1800" dirty="0" err="1" smtClean="0"/>
              <a:t>cije</a:t>
            </a:r>
            <a:r>
              <a:rPr lang="en-US" sz="1800" dirty="0" smtClean="0"/>
              <a:t> o </a:t>
            </a:r>
            <a:r>
              <a:rPr lang="en-US" sz="1800" dirty="0" err="1" smtClean="0"/>
              <a:t>stipendij</a:t>
            </a:r>
            <a:r>
              <a:rPr lang="sr-Cyrl-RS" sz="1800" dirty="0" smtClean="0"/>
              <a:t>а</a:t>
            </a:r>
            <a:r>
              <a:rPr lang="en-US" sz="1800" dirty="0" smtClean="0"/>
              <a:t>m</a:t>
            </a:r>
            <a:r>
              <a:rPr lang="sr-Cyrl-RS" sz="1800" dirty="0" smtClean="0"/>
              <a:t>а, </a:t>
            </a:r>
            <a:r>
              <a:rPr lang="en-US" sz="1800" dirty="0" err="1" smtClean="0"/>
              <a:t>progr</a:t>
            </a:r>
            <a:r>
              <a:rPr lang="sr-Cyrl-RS" sz="1800" dirty="0" smtClean="0"/>
              <a:t>а</a:t>
            </a:r>
            <a:r>
              <a:rPr lang="en-US" sz="1800" dirty="0" err="1" smtClean="0"/>
              <a:t>mim</a:t>
            </a:r>
            <a:r>
              <a:rPr lang="sr-Cyrl-RS" sz="1800" dirty="0" smtClean="0"/>
              <a:t>а </a:t>
            </a:r>
            <a:r>
              <a:rPr lang="en-US" sz="1800" dirty="0" smtClean="0"/>
              <a:t>r</a:t>
            </a:r>
            <a:r>
              <a:rPr lang="sr-Cyrl-RS" sz="1800" dirty="0" smtClean="0"/>
              <a:t>а</a:t>
            </a:r>
            <a:r>
              <a:rPr lang="en-US" sz="1800" dirty="0" err="1" smtClean="0"/>
              <a:t>zmene</a:t>
            </a:r>
            <a:r>
              <a:rPr lang="en-US" sz="1800" dirty="0" smtClean="0"/>
              <a:t>, o pr</a:t>
            </a:r>
            <a:r>
              <a:rPr lang="sr-Cyrl-RS" sz="1800" dirty="0" smtClean="0"/>
              <a:t>а</a:t>
            </a:r>
            <a:r>
              <a:rPr lang="en-US" sz="1800" dirty="0" err="1" smtClean="0"/>
              <a:t>ksi</a:t>
            </a:r>
            <a:r>
              <a:rPr lang="en-US" sz="1800" dirty="0" smtClean="0"/>
              <a:t>, </a:t>
            </a:r>
            <a:r>
              <a:rPr lang="en-US" sz="1800" dirty="0" err="1" smtClean="0"/>
              <a:t>poslovim</a:t>
            </a:r>
            <a:r>
              <a:rPr lang="sr-Cyrl-RS" sz="1800" dirty="0" smtClean="0"/>
              <a:t>а </a:t>
            </a:r>
            <a:r>
              <a:rPr lang="en-US" sz="1800" dirty="0" err="1" smtClean="0"/>
              <a:t>i</a:t>
            </a:r>
            <a:r>
              <a:rPr lang="en-US" sz="1800" dirty="0" smtClean="0"/>
              <a:t> o </a:t>
            </a:r>
            <a:r>
              <a:rPr lang="en-US" sz="1800" dirty="0" err="1" smtClean="0"/>
              <a:t>mnogo</a:t>
            </a:r>
            <a:r>
              <a:rPr lang="en-US" sz="1800" dirty="0" smtClean="0"/>
              <a:t> </a:t>
            </a:r>
            <a:r>
              <a:rPr lang="en-US" sz="1800" dirty="0" err="1" smtClean="0"/>
              <a:t>čemu</a:t>
            </a:r>
            <a:r>
              <a:rPr lang="en-US" sz="1800" dirty="0" smtClean="0"/>
              <a:t> </a:t>
            </a:r>
            <a:r>
              <a:rPr lang="en-US" sz="1800" dirty="0" err="1" smtClean="0"/>
              <a:t>drugom</a:t>
            </a:r>
            <a:r>
              <a:rPr lang="en-US" sz="1800" dirty="0" smtClean="0"/>
              <a:t>. </a:t>
            </a:r>
            <a:endParaRPr lang="sr-Latn-RS" sz="18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r>
              <a:rPr lang="en-US" sz="1800" dirty="0" smtClean="0"/>
              <a:t>Org</a:t>
            </a:r>
            <a:r>
              <a:rPr lang="sr-Cyrl-RS" sz="1800" dirty="0" smtClean="0"/>
              <a:t>а</a:t>
            </a:r>
            <a:r>
              <a:rPr lang="en-US" sz="1800" dirty="0" err="1" smtClean="0"/>
              <a:t>nizovanje</a:t>
            </a:r>
            <a:r>
              <a:rPr lang="en-US" sz="1800" dirty="0" smtClean="0"/>
              <a:t> </a:t>
            </a:r>
            <a:r>
              <a:rPr lang="en-US" sz="1800" dirty="0" err="1" smtClean="0"/>
              <a:t>obuke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r</a:t>
            </a:r>
            <a:r>
              <a:rPr lang="sr-Cyrl-RS" sz="1800" dirty="0" smtClean="0"/>
              <a:t>а</a:t>
            </a:r>
            <a:r>
              <a:rPr lang="en-US" sz="1800" dirty="0" err="1" smtClean="0"/>
              <a:t>dionice</a:t>
            </a:r>
            <a:r>
              <a:rPr lang="en-US" sz="1800" dirty="0" smtClean="0"/>
              <a:t> n</a:t>
            </a:r>
            <a:r>
              <a:rPr lang="sr-Cyrl-RS" sz="1800" dirty="0" smtClean="0"/>
              <a:t>а </a:t>
            </a:r>
            <a:r>
              <a:rPr lang="en-US" sz="1800" dirty="0" err="1" smtClean="0"/>
              <a:t>kojim</a:t>
            </a:r>
            <a:r>
              <a:rPr lang="sr-Cyrl-RS" sz="1800" dirty="0" smtClean="0"/>
              <a:t>а </a:t>
            </a:r>
            <a:r>
              <a:rPr lang="en-US" sz="1800" dirty="0" smtClean="0"/>
              <a:t>se </a:t>
            </a:r>
            <a:r>
              <a:rPr lang="en-US" sz="1800" dirty="0" err="1" smtClean="0"/>
              <a:t>mogu</a:t>
            </a:r>
            <a:r>
              <a:rPr lang="en-US" sz="1800" dirty="0" smtClean="0"/>
              <a:t> </a:t>
            </a:r>
            <a:r>
              <a:rPr lang="en-US" sz="1800" dirty="0" err="1" smtClean="0"/>
              <a:t>steći</a:t>
            </a:r>
            <a:r>
              <a:rPr lang="en-US" sz="1800" dirty="0" smtClean="0"/>
              <a:t> </a:t>
            </a:r>
            <a:r>
              <a:rPr lang="en-US" sz="1800" dirty="0" err="1" smtClean="0"/>
              <a:t>zn</a:t>
            </a:r>
            <a:r>
              <a:rPr lang="sr-Cyrl-RS" sz="1800" dirty="0" smtClean="0"/>
              <a:t>а</a:t>
            </a:r>
            <a:r>
              <a:rPr lang="en-US" sz="1800" dirty="0" err="1" smtClean="0"/>
              <a:t>nj</a:t>
            </a:r>
            <a:r>
              <a:rPr lang="sr-Cyrl-RS" sz="1800" dirty="0" smtClean="0"/>
              <a:t>а </a:t>
            </a:r>
            <a:r>
              <a:rPr lang="en-US" sz="1800" dirty="0" err="1" smtClean="0"/>
              <a:t>i</a:t>
            </a:r>
            <a:r>
              <a:rPr lang="en-US" sz="1800" dirty="0" smtClean="0"/>
              <a:t> r</a:t>
            </a:r>
            <a:r>
              <a:rPr lang="sr-Cyrl-RS" sz="1800" dirty="0" smtClean="0"/>
              <a:t>а</a:t>
            </a:r>
            <a:r>
              <a:rPr lang="en-US" sz="1800" dirty="0" err="1" smtClean="0"/>
              <a:t>zviti</a:t>
            </a:r>
            <a:r>
              <a:rPr lang="en-US" sz="1800" dirty="0" smtClean="0"/>
              <a:t> </a:t>
            </a:r>
            <a:r>
              <a:rPr lang="en-US" sz="1800" dirty="0" err="1" smtClean="0"/>
              <a:t>veštine</a:t>
            </a:r>
            <a:r>
              <a:rPr lang="en-US" sz="1800" dirty="0" smtClean="0"/>
              <a:t> </a:t>
            </a:r>
            <a:r>
              <a:rPr lang="en-US" sz="1800" dirty="0" err="1" smtClean="0"/>
              <a:t>koje</a:t>
            </a:r>
            <a:r>
              <a:rPr lang="en-US" sz="1800" dirty="0" smtClean="0"/>
              <a:t> </a:t>
            </a:r>
            <a:r>
              <a:rPr lang="en-US" sz="1800" dirty="0" err="1" smtClean="0"/>
              <a:t>će</a:t>
            </a:r>
            <a:r>
              <a:rPr lang="en-US" sz="1800" dirty="0" smtClean="0"/>
              <a:t> </a:t>
            </a:r>
            <a:r>
              <a:rPr lang="en-US" sz="1800" dirty="0" err="1" smtClean="0"/>
              <a:t>zn</a:t>
            </a:r>
            <a:r>
              <a:rPr lang="sr-Cyrl-RS" sz="1800" dirty="0" smtClean="0"/>
              <a:t>а</a:t>
            </a:r>
            <a:r>
              <a:rPr lang="en-US" sz="1800" dirty="0" err="1" smtClean="0"/>
              <a:t>čiti</a:t>
            </a:r>
            <a:r>
              <a:rPr lang="en-US" sz="1800" dirty="0" smtClean="0"/>
              <a:t> u k</a:t>
            </a:r>
            <a:r>
              <a:rPr lang="sr-Cyrl-RS" sz="1800" dirty="0" smtClean="0"/>
              <a:t>а</a:t>
            </a:r>
            <a:r>
              <a:rPr lang="en-US" sz="1800" dirty="0" err="1" smtClean="0"/>
              <a:t>rijeri</a:t>
            </a:r>
            <a:r>
              <a:rPr lang="en-US" sz="1800" dirty="0" smtClean="0"/>
              <a:t>. </a:t>
            </a:r>
            <a:endParaRPr lang="sr-Latn-RS" sz="18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r>
              <a:rPr lang="en-US" sz="1800" dirty="0" err="1" smtClean="0"/>
              <a:t>Pisanje</a:t>
            </a:r>
            <a:r>
              <a:rPr lang="en-US" sz="1800" dirty="0" smtClean="0"/>
              <a:t> CV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propr</a:t>
            </a:r>
            <a:r>
              <a:rPr lang="sr-Cyrl-RS" sz="1800" dirty="0" smtClean="0"/>
              <a:t>а</a:t>
            </a:r>
            <a:r>
              <a:rPr lang="en-US" sz="1800" dirty="0" err="1" smtClean="0"/>
              <a:t>tnog</a:t>
            </a:r>
            <a:r>
              <a:rPr lang="en-US" sz="1800" dirty="0" smtClean="0"/>
              <a:t> </a:t>
            </a:r>
            <a:r>
              <a:rPr lang="en-US" sz="1800" dirty="0" err="1" smtClean="0"/>
              <a:t>pisma</a:t>
            </a:r>
            <a:r>
              <a:rPr lang="en-US" sz="1800" dirty="0" smtClean="0"/>
              <a:t>, </a:t>
            </a:r>
            <a:endParaRPr lang="sr-Latn-RS" sz="1800" dirty="0" smtClean="0"/>
          </a:p>
          <a:p>
            <a:pPr algn="just">
              <a:buNone/>
            </a:pPr>
            <a:endParaRPr lang="en-US" sz="1800" dirty="0" smtClean="0"/>
          </a:p>
          <a:p>
            <a:pPr algn="just"/>
            <a:r>
              <a:rPr lang="sr-Latn-RS" sz="1800" dirty="0" smtClean="0"/>
              <a:t>Pripreme </a:t>
            </a:r>
            <a:r>
              <a:rPr lang="sr-Latn-RS" sz="1800" dirty="0" smtClean="0"/>
              <a:t>za Intervju sa </a:t>
            </a:r>
            <a:r>
              <a:rPr lang="sr-Latn-RS" sz="1800" dirty="0" smtClean="0"/>
              <a:t>poslodavcem</a:t>
            </a:r>
          </a:p>
          <a:p>
            <a:pPr algn="just">
              <a:buNone/>
            </a:pPr>
            <a:endParaRPr lang="sr-Latn-RS" sz="1800" dirty="0" smtClean="0"/>
          </a:p>
          <a:p>
            <a:pPr algn="just"/>
            <a:r>
              <a:rPr lang="sr-Latn-RS" sz="1800" dirty="0" smtClean="0"/>
              <a:t>Ostale savetodavne </a:t>
            </a:r>
            <a:r>
              <a:rPr lang="sr-Latn-RS" sz="1800" dirty="0" smtClean="0"/>
              <a:t>usluge</a:t>
            </a:r>
          </a:p>
          <a:p>
            <a:pPr algn="just">
              <a:buNone/>
            </a:pPr>
            <a:endParaRPr lang="sr-Latn-RS" sz="1800" dirty="0" smtClean="0"/>
          </a:p>
          <a:p>
            <a:pPr algn="just"/>
            <a:r>
              <a:rPr lang="vi-VN" sz="1800" dirty="0"/>
              <a:t>izdavanje propagandnog materijala</a:t>
            </a:r>
            <a:r>
              <a:rPr lang="sr-Latn-RS" sz="1800" dirty="0"/>
              <a:t>,</a:t>
            </a:r>
            <a:r>
              <a:rPr lang="vi-VN" sz="1800" dirty="0"/>
              <a:t> biltena i ostalih publikacija</a:t>
            </a:r>
            <a:r>
              <a:rPr lang="sr-Latn-RS" sz="1800" dirty="0"/>
              <a:t> radi afirmisanja i popularizovanja aktivnosti</a:t>
            </a:r>
            <a:r>
              <a:rPr lang="sr-Latn-RS" sz="1800" dirty="0" smtClean="0"/>
              <a:t>.</a:t>
            </a:r>
          </a:p>
          <a:p>
            <a:pPr algn="just">
              <a:buNone/>
            </a:pPr>
            <a:endParaRPr lang="sr-Latn-RS" sz="1800" dirty="0"/>
          </a:p>
          <a:p>
            <a:pPr algn="just"/>
            <a:r>
              <a:rPr lang="vi-VN" sz="1800" dirty="0" smtClean="0"/>
              <a:t>udruživanje </a:t>
            </a:r>
            <a:r>
              <a:rPr lang="vi-VN" sz="1800" dirty="0"/>
              <a:t>i umrežavanje</a:t>
            </a:r>
            <a:r>
              <a:rPr lang="sr-Latn-RS" sz="1800" dirty="0"/>
              <a:t> </a:t>
            </a:r>
            <a:r>
              <a:rPr lang="sr-Latn-RS" sz="1800" dirty="0" smtClean="0"/>
              <a:t>sa o</a:t>
            </a:r>
            <a:r>
              <a:rPr lang="vi-VN" sz="1800" dirty="0" smtClean="0"/>
              <a:t>rganizacijama</a:t>
            </a:r>
            <a:r>
              <a:rPr lang="sr-Latn-RS" sz="1800" dirty="0" smtClean="0"/>
              <a:t> </a:t>
            </a:r>
            <a:r>
              <a:rPr lang="vi-VN" sz="1800" dirty="0" smtClean="0"/>
              <a:t>/</a:t>
            </a:r>
            <a:r>
              <a:rPr lang="vi-VN" sz="1800" dirty="0"/>
              <a:t>institucijama </a:t>
            </a:r>
            <a:r>
              <a:rPr lang="sr-Latn-RS" sz="1800" dirty="0"/>
              <a:t>u zemlji i inostranstvu</a:t>
            </a:r>
            <a:r>
              <a:rPr lang="vi-VN" sz="1800" dirty="0"/>
              <a:t>. </a:t>
            </a:r>
            <a:endParaRPr lang="sr-Latn-RS" sz="1800" dirty="0"/>
          </a:p>
          <a:p>
            <a:pPr algn="just"/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Šta je Srbiji potrebno u kadrovskom smislu?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U</a:t>
            </a:r>
            <a:r>
              <a:rPr lang="sr-Latn-RS" dirty="0" smtClean="0"/>
              <a:t>o</a:t>
            </a:r>
            <a:r>
              <a:rPr lang="en-US" dirty="0" smtClean="0"/>
              <a:t>č</a:t>
            </a:r>
            <a:r>
              <a:rPr lang="sr-Latn-RS" dirty="0" smtClean="0"/>
              <a:t>ava se </a:t>
            </a:r>
            <a:r>
              <a:rPr lang="en-US" dirty="0" err="1" smtClean="0"/>
              <a:t>potreb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se </a:t>
            </a:r>
            <a:r>
              <a:rPr lang="en-US" dirty="0" err="1" smtClean="0"/>
              <a:t>mladi</a:t>
            </a:r>
            <a:r>
              <a:rPr lang="en-US" dirty="0" smtClean="0"/>
              <a:t> </a:t>
            </a:r>
            <a:r>
              <a:rPr lang="en-US" dirty="0" err="1" smtClean="0"/>
              <a:t>već</a:t>
            </a:r>
            <a:r>
              <a:rPr lang="en-US" dirty="0" smtClean="0"/>
              <a:t> </a:t>
            </a:r>
            <a:r>
              <a:rPr lang="en-US" dirty="0" err="1" smtClean="0"/>
              <a:t>tokom</a:t>
            </a:r>
            <a:r>
              <a:rPr lang="en-US" dirty="0" smtClean="0"/>
              <a:t> </a:t>
            </a:r>
            <a:r>
              <a:rPr lang="sr-Latn-RS" dirty="0" smtClean="0"/>
              <a:t>srednjoškolskog </a:t>
            </a:r>
            <a:r>
              <a:rPr lang="en-US" dirty="0" err="1" smtClean="0"/>
              <a:t>školovanja</a:t>
            </a:r>
            <a:r>
              <a:rPr lang="en-US" dirty="0" smtClean="0"/>
              <a:t> </a:t>
            </a:r>
            <a:endParaRPr lang="sr-Latn-RS" dirty="0" smtClean="0"/>
          </a:p>
          <a:p>
            <a:pPr algn="just"/>
            <a:r>
              <a:rPr lang="en-US" dirty="0" err="1" smtClean="0"/>
              <a:t>informišu</a:t>
            </a:r>
            <a:r>
              <a:rPr lang="en-US" dirty="0" smtClean="0"/>
              <a:t> </a:t>
            </a:r>
            <a:r>
              <a:rPr lang="en-US" dirty="0" smtClean="0"/>
              <a:t>o </a:t>
            </a:r>
            <a:r>
              <a:rPr lang="en-US" dirty="0" err="1" smtClean="0"/>
              <a:t>traženim</a:t>
            </a:r>
            <a:r>
              <a:rPr lang="en-US" dirty="0" smtClean="0"/>
              <a:t> </a:t>
            </a:r>
            <a:r>
              <a:rPr lang="en-US" dirty="0" err="1" smtClean="0"/>
              <a:t>zanimanjima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kojima</a:t>
            </a:r>
            <a:r>
              <a:rPr lang="en-US" dirty="0" smtClean="0"/>
              <a:t> </a:t>
            </a: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 err="1" smtClean="0"/>
              <a:t>potreba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tržištu</a:t>
            </a:r>
            <a:r>
              <a:rPr lang="en-US" dirty="0" smtClean="0"/>
              <a:t>, </a:t>
            </a:r>
            <a:endParaRPr lang="sr-Latn-RS" dirty="0" smtClean="0"/>
          </a:p>
          <a:p>
            <a:pPr algn="just"/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stiču</a:t>
            </a:r>
            <a:r>
              <a:rPr lang="en-US" dirty="0" smtClean="0"/>
              <a:t> </a:t>
            </a:r>
            <a:r>
              <a:rPr lang="en-US" dirty="0" err="1" smtClean="0"/>
              <a:t>što</a:t>
            </a:r>
            <a:r>
              <a:rPr lang="en-US" dirty="0" smtClean="0"/>
              <a:t>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en-US" dirty="0" err="1" smtClean="0"/>
              <a:t>praktičnog</a:t>
            </a:r>
            <a:r>
              <a:rPr lang="en-US" dirty="0" smtClean="0"/>
              <a:t>, a ne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teorijskog</a:t>
            </a:r>
            <a:r>
              <a:rPr lang="en-US" dirty="0" smtClean="0"/>
              <a:t> </a:t>
            </a:r>
            <a:r>
              <a:rPr lang="en-US" dirty="0" err="1" smtClean="0"/>
              <a:t>znanja</a:t>
            </a:r>
            <a:r>
              <a:rPr lang="en-US" dirty="0" smtClean="0"/>
              <a:t>, </a:t>
            </a:r>
            <a:endParaRPr lang="sr-Latn-RS" dirty="0" smtClean="0"/>
          </a:p>
          <a:p>
            <a:pPr algn="just"/>
            <a:r>
              <a:rPr lang="en-US" dirty="0" err="1" smtClean="0"/>
              <a:t>razvijaju</a:t>
            </a:r>
            <a:r>
              <a:rPr lang="en-US" dirty="0" smtClean="0"/>
              <a:t> </a:t>
            </a:r>
            <a:r>
              <a:rPr lang="en-US" dirty="0" err="1" smtClean="0"/>
              <a:t>socijalne</a:t>
            </a:r>
            <a:r>
              <a:rPr lang="en-US" dirty="0" smtClean="0"/>
              <a:t> </a:t>
            </a:r>
            <a:r>
              <a:rPr lang="en-US" dirty="0" err="1" smtClean="0"/>
              <a:t>veštine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odgovarajuće</a:t>
            </a:r>
            <a:r>
              <a:rPr lang="en-US" dirty="0" smtClean="0"/>
              <a:t> </a:t>
            </a:r>
            <a:r>
              <a:rPr lang="en-US" dirty="0" err="1" smtClean="0"/>
              <a:t>vrednosti</a:t>
            </a:r>
            <a:r>
              <a:rPr lang="en-US" dirty="0" smtClean="0"/>
              <a:t> (</a:t>
            </a:r>
            <a:r>
              <a:rPr lang="en-US" dirty="0" err="1" smtClean="0"/>
              <a:t>odgovoran</a:t>
            </a:r>
            <a:r>
              <a:rPr lang="en-US" dirty="0" smtClean="0"/>
              <a:t> </a:t>
            </a:r>
            <a:r>
              <a:rPr lang="en-US" dirty="0" err="1" smtClean="0"/>
              <a:t>odnos</a:t>
            </a:r>
            <a:r>
              <a:rPr lang="en-US" dirty="0" smtClean="0"/>
              <a:t> </a:t>
            </a:r>
            <a:r>
              <a:rPr lang="en-US" dirty="0" err="1" smtClean="0"/>
              <a:t>prema</a:t>
            </a:r>
            <a:r>
              <a:rPr lang="en-US" dirty="0" smtClean="0"/>
              <a:t> </a:t>
            </a:r>
            <a:r>
              <a:rPr lang="en-US" dirty="0" err="1" smtClean="0"/>
              <a:t>poslu</a:t>
            </a:r>
            <a:r>
              <a:rPr lang="en-US" dirty="0" smtClean="0"/>
              <a:t>, </a:t>
            </a:r>
            <a:r>
              <a:rPr lang="en-US" dirty="0" err="1" smtClean="0"/>
              <a:t>motivisanost</a:t>
            </a:r>
            <a:r>
              <a:rPr lang="en-US" dirty="0" smtClean="0"/>
              <a:t>, </a:t>
            </a:r>
            <a:r>
              <a:rPr lang="en-US" dirty="0" err="1" smtClean="0"/>
              <a:t>pripremljenost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konkurenciju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tržištu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r>
              <a:rPr lang="en-US" dirty="0" smtClean="0"/>
              <a:t>), </a:t>
            </a:r>
            <a:endParaRPr lang="sr-Latn-RS" dirty="0" smtClean="0"/>
          </a:p>
          <a:p>
            <a:pPr algn="just"/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stiču</a:t>
            </a:r>
            <a:r>
              <a:rPr lang="en-US" dirty="0" smtClean="0"/>
              <a:t> </a:t>
            </a:r>
            <a:r>
              <a:rPr lang="en-US" dirty="0" err="1" smtClean="0"/>
              <a:t>dodatna</a:t>
            </a:r>
            <a:r>
              <a:rPr lang="en-US" dirty="0" smtClean="0"/>
              <a:t> </a:t>
            </a:r>
            <a:r>
              <a:rPr lang="en-US" dirty="0" err="1" smtClean="0"/>
              <a:t>iskustva</a:t>
            </a:r>
            <a:r>
              <a:rPr lang="en-US" dirty="0" smtClean="0"/>
              <a:t>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angažovanje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projektima</a:t>
            </a:r>
            <a:r>
              <a:rPr lang="en-US" dirty="0" smtClean="0"/>
              <a:t>, </a:t>
            </a:r>
            <a:r>
              <a:rPr lang="en-US" dirty="0" err="1" smtClean="0"/>
              <a:t>aktivnostima</a:t>
            </a:r>
            <a:r>
              <a:rPr lang="en-US" dirty="0" smtClean="0"/>
              <a:t> NVO, </a:t>
            </a:r>
            <a:r>
              <a:rPr lang="en-US" dirty="0" err="1" smtClean="0"/>
              <a:t>kroz</a:t>
            </a:r>
            <a:r>
              <a:rPr lang="en-US" dirty="0" smtClean="0"/>
              <a:t> </a:t>
            </a:r>
            <a:r>
              <a:rPr lang="en-US" dirty="0" err="1" smtClean="0"/>
              <a:t>volontiranje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Izvor: </a:t>
            </a:r>
            <a:r>
              <a:rPr lang="vi-VN" b="1" dirty="0" smtClean="0"/>
              <a:t>Strategija karijernog vođenja i savetovanja u Republici Srbiji</a:t>
            </a:r>
            <a:r>
              <a:rPr lang="vi-VN" dirty="0" smtClean="0"/>
              <a:t>, predstavlja ključni dokument u ovoj oblasti.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dirty="0" smtClean="0"/>
              <a:t>Budući portal za karijerno vodjenje budućih diplomiranih studenata Visokih strukovnih škola – učesnica na Tempus projektu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762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https://ecbac.vts.su.ac.rs/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227" t="8333" r="15667" b="3125"/>
          <a:stretch>
            <a:fillRect/>
          </a:stretch>
        </p:blipFill>
        <p:spPr bwMode="auto">
          <a:xfrm>
            <a:off x="0" y="6096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sr-Latn-RS" dirty="0" smtClean="0"/>
              <a:t>Literatura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hlinkClick r:id="rId2"/>
              </a:rPr>
              <a:t>http://www.mos.gov.rs/sites/default/files/down/strategijakarijernog.pdf</a:t>
            </a:r>
            <a:endParaRPr lang="sr-Latn-RS" dirty="0" smtClean="0">
              <a:hlinkClick r:id="rId2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hlinkClick r:id="rId2"/>
              </a:rPr>
              <a:t>http://profesionalnaorijentacija.org/profesionalna-orijentacija/karijerno-vodjenje/</a:t>
            </a:r>
            <a:endParaRPr lang="sr-Latn-RS" dirty="0" smtClean="0"/>
          </a:p>
          <a:p>
            <a:pPr marL="514350" indent="-514350">
              <a:buAutoNum type="arabicPeriod"/>
            </a:pPr>
            <a:r>
              <a:rPr lang="en-US" dirty="0" smtClean="0">
                <a:hlinkClick r:id="rId3"/>
              </a:rPr>
              <a:t>http://www.virtuelniintervjuzaposao.uns.ac.rs/</a:t>
            </a:r>
            <a:endParaRPr lang="sr-Latn-RS" dirty="0" smtClean="0"/>
          </a:p>
          <a:p>
            <a:pPr marL="514350" indent="-514350">
              <a:buAutoNum type="arabicPeriod"/>
            </a:pPr>
            <a:r>
              <a:rPr lang="en-US" dirty="0" smtClean="0">
                <a:hlinkClick r:id="rId4"/>
              </a:rPr>
              <a:t>http://fonovcentar.rs/</a:t>
            </a:r>
            <a:endParaRPr lang="sr-Latn-RS" dirty="0" smtClean="0"/>
          </a:p>
          <a:p>
            <a:pPr marL="514350" indent="-514350">
              <a:buAutoNum type="arabicPeriod"/>
            </a:pPr>
            <a:r>
              <a:rPr lang="en-US" dirty="0" smtClean="0">
                <a:hlinkClick r:id="rId5"/>
              </a:rPr>
              <a:t>http://www.bos.rs/cgcc/uploaded/vodic%20za%20planiranje%20karijere.pdf</a:t>
            </a:r>
            <a:endParaRPr lang="sr-Latn-RS" dirty="0" smtClean="0"/>
          </a:p>
          <a:p>
            <a:pPr marL="514350" indent="-514350">
              <a:buAutoNum type="arabicPeriod"/>
            </a:pPr>
            <a:r>
              <a:rPr lang="en-US" dirty="0" smtClean="0"/>
              <a:t>www.mpn.gov.rs </a:t>
            </a:r>
            <a:endParaRPr lang="sr-Latn-RS" dirty="0" smtClean="0"/>
          </a:p>
          <a:p>
            <a:pPr marL="514350" indent="-514350">
              <a:buAutoNum type="arabicPeriod"/>
            </a:pPr>
            <a:r>
              <a:rPr lang="en-US" dirty="0" smtClean="0"/>
              <a:t>www.tempus.ac.rs </a:t>
            </a:r>
            <a:endParaRPr lang="sr-Latn-RS" dirty="0" smtClean="0"/>
          </a:p>
          <a:p>
            <a:pPr marL="514350" indent="-514350">
              <a:buAutoNum type="arabicPeriod"/>
            </a:pPr>
            <a:r>
              <a:rPr lang="en-US" dirty="0" smtClean="0"/>
              <a:t>www.dositeja.rs </a:t>
            </a:r>
            <a:endParaRPr lang="sr-Latn-RS" dirty="0" smtClean="0"/>
          </a:p>
          <a:p>
            <a:pPr marL="514350" indent="-514350">
              <a:buAutoNum type="arabicPeriod"/>
            </a:pPr>
            <a:r>
              <a:rPr lang="en-US" dirty="0" smtClean="0">
                <a:hlinkClick r:id="rId6"/>
              </a:rPr>
              <a:t>www.mos.gov.rs</a:t>
            </a:r>
            <a:endParaRPr lang="sr-Latn-RS" dirty="0" smtClean="0"/>
          </a:p>
          <a:p>
            <a:pPr marL="514350" indent="-514350">
              <a:buAutoNum type="arabicPeriod"/>
            </a:pPr>
            <a:r>
              <a:rPr lang="en-US" dirty="0" smtClean="0">
                <a:hlinkClick r:id="rId7"/>
              </a:rPr>
              <a:t>https://www.ipp.pt</a:t>
            </a:r>
            <a:endParaRPr lang="sr-Latn-RS" dirty="0" smtClean="0"/>
          </a:p>
          <a:p>
            <a:pPr marL="514350" indent="-514350">
              <a:buAutoNum type="arabicPeriod"/>
            </a:pPr>
            <a:r>
              <a:rPr lang="en-US" dirty="0" smtClean="0">
                <a:hlinkClick r:id="rId8"/>
              </a:rPr>
              <a:t>http://www.kuleuven.be/kuleuven/</a:t>
            </a:r>
            <a:endParaRPr lang="sr-Latn-RS" dirty="0" smtClean="0"/>
          </a:p>
          <a:p>
            <a:pPr marL="514350" indent="-514350">
              <a:buAutoNum type="arabicPeriod"/>
            </a:pPr>
            <a:r>
              <a:rPr lang="en-US" dirty="0" smtClean="0">
                <a:hlinkClick r:id="rId9"/>
              </a:rPr>
              <a:t>https://admin.kuleuven.be/personeel/english/index.html</a:t>
            </a:r>
            <a:endParaRPr lang="sr-Latn-RS" dirty="0" smtClean="0"/>
          </a:p>
          <a:p>
            <a:pPr marL="514350" indent="-514350">
              <a:buAutoNum type="arabicPeriod"/>
            </a:pPr>
            <a:r>
              <a:rPr lang="en-US" dirty="0" smtClean="0">
                <a:hlinkClick r:id="rId10"/>
              </a:rPr>
              <a:t>http://www.fmgent.be/links/</a:t>
            </a:r>
            <a:endParaRPr lang="sr-Latn-RS" dirty="0" smtClean="0"/>
          </a:p>
          <a:p>
            <a:pPr marL="514350" indent="-514350">
              <a:buAutoNum type="arabicPeriod"/>
            </a:pPr>
            <a:r>
              <a:rPr lang="en-US" dirty="0" smtClean="0">
                <a:hlinkClick r:id="rId11"/>
              </a:rPr>
              <a:t>http://www.aim-for-students.de/DieMesse.aspx</a:t>
            </a:r>
            <a:endParaRPr lang="sr-Latn-RS" dirty="0" smtClean="0"/>
          </a:p>
          <a:p>
            <a:pPr marL="514350" indent="-514350">
              <a:buAutoNum type="arabicPeriod"/>
            </a:pPr>
            <a:endParaRPr lang="sr-Latn-RS" dirty="0" smtClean="0"/>
          </a:p>
          <a:p>
            <a:pPr marL="514350" indent="-514350">
              <a:buAutoNum type="arabicPeriod"/>
            </a:pPr>
            <a:endParaRPr lang="sr-Latn-R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8229600" cy="1143000"/>
          </a:xfrm>
        </p:spPr>
        <p:txBody>
          <a:bodyPr/>
          <a:lstStyle/>
          <a:p>
            <a:pPr algn="ctr"/>
            <a:r>
              <a:rPr lang="sr-Latn-RS" dirty="0" smtClean="0"/>
              <a:t>Hvala na pažnji!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RS" dirty="0" smtClean="0"/>
              <a:t>Šta poslodavci očekuju?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vi-VN" sz="2800" dirty="0" smtClean="0">
                <a:latin typeface="Calibri" pitchFamily="34" charset="0"/>
              </a:rPr>
              <a:t>stručnost, </a:t>
            </a:r>
            <a:r>
              <a:rPr lang="sr-Latn-RS" sz="2800" dirty="0" smtClean="0">
                <a:latin typeface="Calibri" pitchFamily="34" charset="0"/>
              </a:rPr>
              <a:t>prepoznavanje i rešavanje problema,</a:t>
            </a:r>
          </a:p>
          <a:p>
            <a:pPr>
              <a:buFontTx/>
              <a:buChar char="-"/>
            </a:pPr>
            <a:r>
              <a:rPr lang="vi-VN" sz="2800" dirty="0" smtClean="0">
                <a:latin typeface="Calibri" pitchFamily="34" charset="0"/>
              </a:rPr>
              <a:t>motivisanost, </a:t>
            </a:r>
            <a:endParaRPr lang="sr-Latn-RS" sz="28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vi-VN" sz="2800" dirty="0" smtClean="0">
                <a:latin typeface="Calibri" pitchFamily="34" charset="0"/>
              </a:rPr>
              <a:t>spremnost na promene, pokretljivost</a:t>
            </a:r>
            <a:r>
              <a:rPr lang="sr-Latn-RS" sz="2800" dirty="0" smtClean="0">
                <a:latin typeface="Calibri" pitchFamily="34" charset="0"/>
              </a:rPr>
              <a:t>, fleksibilnost,</a:t>
            </a:r>
          </a:p>
          <a:p>
            <a:pPr>
              <a:buFontTx/>
              <a:buChar char="-"/>
            </a:pPr>
            <a:r>
              <a:rPr lang="vi-VN" sz="2800" dirty="0" smtClean="0">
                <a:latin typeface="Calibri" pitchFamily="34" charset="0"/>
              </a:rPr>
              <a:t>samoprezentaciju, </a:t>
            </a:r>
            <a:endParaRPr lang="sr-Latn-RS" sz="28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vi-VN" sz="2800" dirty="0" smtClean="0">
                <a:latin typeface="Calibri" pitchFamily="34" charset="0"/>
              </a:rPr>
              <a:t>Samostalnost</a:t>
            </a:r>
            <a:r>
              <a:rPr lang="sr-Latn-RS" sz="2800" dirty="0" smtClean="0">
                <a:latin typeface="Calibri" pitchFamily="34" charset="0"/>
              </a:rPr>
              <a:t> (individualni rad), ali i timski rad,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Calibri" pitchFamily="34" charset="0"/>
              </a:rPr>
              <a:t>R</a:t>
            </a:r>
            <a:r>
              <a:rPr lang="sr-Latn-RS" sz="2800" dirty="0" smtClean="0">
                <a:latin typeface="Calibri" pitchFamily="34" charset="0"/>
              </a:rPr>
              <a:t>azvijene tzv. </a:t>
            </a:r>
            <a:r>
              <a:rPr lang="en-US" sz="2800" dirty="0" smtClean="0">
                <a:latin typeface="Calibri" pitchFamily="34" charset="0"/>
              </a:rPr>
              <a:t>S</a:t>
            </a:r>
            <a:r>
              <a:rPr lang="sr-Latn-RS" sz="2800" dirty="0" smtClean="0">
                <a:latin typeface="Calibri" pitchFamily="34" charset="0"/>
              </a:rPr>
              <a:t>oft skills (strani jezici, softverski alati, statistika, komunikacija...)</a:t>
            </a:r>
          </a:p>
          <a:p>
            <a:pPr>
              <a:buFontTx/>
              <a:buChar char="-"/>
            </a:pPr>
            <a:r>
              <a:rPr lang="vi-VN" sz="2800" dirty="0" smtClean="0">
                <a:latin typeface="Calibri" pitchFamily="34" charset="0"/>
              </a:rPr>
              <a:t>inicijativu </a:t>
            </a:r>
            <a:r>
              <a:rPr lang="sr-Latn-RS" sz="2800" dirty="0" smtClean="0">
                <a:latin typeface="Calibri" pitchFamily="34" charset="0"/>
              </a:rPr>
              <a:t> (</a:t>
            </a:r>
            <a:r>
              <a:rPr lang="vi-VN" sz="2800" dirty="0" smtClean="0">
                <a:latin typeface="Calibri" pitchFamily="34" charset="0"/>
              </a:rPr>
              <a:t>,,kad ne moram stalno ja da govorim šta da radi”</a:t>
            </a:r>
            <a:r>
              <a:rPr lang="sr-Latn-RS" sz="2800" dirty="0" smtClean="0">
                <a:latin typeface="Calibri" pitchFamily="34" charset="0"/>
              </a:rPr>
              <a:t>)</a:t>
            </a:r>
            <a:endParaRPr lang="sr-Latn-RS" sz="24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vi-VN" sz="2800" dirty="0">
                <a:latin typeface="Calibri" pitchFamily="34" charset="0"/>
              </a:rPr>
              <a:t>motivaciju za unapređenje znanja i dalju edukaciju u struci i na poslu</a:t>
            </a:r>
            <a:r>
              <a:rPr lang="sr-Latn-RS" sz="2800" dirty="0">
                <a:latin typeface="Calibri" pitchFamily="34" charset="0"/>
              </a:rPr>
              <a:t> (tzv. Long Life Learning).</a:t>
            </a:r>
            <a:endParaRPr lang="en-US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RS" dirty="0" smtClean="0"/>
              <a:t>Šta su Karijerni centri?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991600" cy="46021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vi-VN" dirty="0" smtClean="0"/>
              <a:t>Cent</a:t>
            </a:r>
            <a:r>
              <a:rPr lang="sr-Cyrl-RS" dirty="0" smtClean="0"/>
              <a:t>а</a:t>
            </a:r>
            <a:r>
              <a:rPr lang="vi-VN" dirty="0" smtClean="0"/>
              <a:t>r, n</a:t>
            </a:r>
            <a:r>
              <a:rPr lang="sr-Cyrl-RS" dirty="0" smtClean="0"/>
              <a:t>а</a:t>
            </a:r>
            <a:r>
              <a:rPr lang="vi-VN" dirty="0" smtClean="0"/>
              <a:t>jčešće pri f</a:t>
            </a:r>
            <a:r>
              <a:rPr lang="sr-Cyrl-RS" dirty="0" smtClean="0"/>
              <a:t>а</a:t>
            </a:r>
            <a:r>
              <a:rPr lang="vi-VN" dirty="0" smtClean="0"/>
              <a:t>kultetim</a:t>
            </a:r>
            <a:r>
              <a:rPr lang="sr-Cyrl-RS" dirty="0" smtClean="0"/>
              <a:t>а, </a:t>
            </a:r>
            <a:r>
              <a:rPr lang="vi-VN" dirty="0" smtClean="0"/>
              <a:t>univerzitetim</a:t>
            </a:r>
            <a:r>
              <a:rPr lang="sr-Cyrl-RS" dirty="0" smtClean="0"/>
              <a:t>а </a:t>
            </a:r>
            <a:r>
              <a:rPr lang="vi-VN" dirty="0" smtClean="0"/>
              <a:t>ili škol</a:t>
            </a:r>
            <a:r>
              <a:rPr lang="sr-Cyrl-RS" dirty="0" smtClean="0"/>
              <a:t>а</a:t>
            </a:r>
            <a:r>
              <a:rPr lang="vi-VN" dirty="0" smtClean="0"/>
              <a:t>m</a:t>
            </a:r>
            <a:r>
              <a:rPr lang="sr-Cyrl-RS" dirty="0" smtClean="0"/>
              <a:t>а, </a:t>
            </a:r>
            <a:r>
              <a:rPr lang="vi-VN" dirty="0" smtClean="0"/>
              <a:t>u kome se pruž</a:t>
            </a:r>
            <a:r>
              <a:rPr lang="sr-Cyrl-RS" dirty="0" smtClean="0"/>
              <a:t>а</a:t>
            </a:r>
            <a:r>
              <a:rPr lang="vi-VN" dirty="0" smtClean="0"/>
              <a:t>ju usluge k</a:t>
            </a:r>
            <a:r>
              <a:rPr lang="sr-Cyrl-RS" dirty="0" smtClean="0"/>
              <a:t>а</a:t>
            </a:r>
            <a:r>
              <a:rPr lang="vi-VN" dirty="0" smtClean="0"/>
              <a:t>rijernog informis</a:t>
            </a:r>
            <a:r>
              <a:rPr lang="sr-Cyrl-RS" dirty="0" smtClean="0"/>
              <a:t>а</a:t>
            </a:r>
            <a:r>
              <a:rPr lang="vi-VN" dirty="0" smtClean="0"/>
              <a:t>nj</a:t>
            </a:r>
            <a:r>
              <a:rPr lang="sr-Cyrl-RS" dirty="0" smtClean="0"/>
              <a:t>а, </a:t>
            </a:r>
            <a:r>
              <a:rPr lang="vi-VN" dirty="0" smtClean="0"/>
              <a:t>s</a:t>
            </a:r>
            <a:r>
              <a:rPr lang="sr-Cyrl-RS" dirty="0" smtClean="0"/>
              <a:t>а</a:t>
            </a:r>
            <a:r>
              <a:rPr lang="vi-VN" dirty="0" smtClean="0"/>
              <a:t>vetov</a:t>
            </a:r>
            <a:r>
              <a:rPr lang="sr-Cyrl-RS" dirty="0" smtClean="0"/>
              <a:t>а</a:t>
            </a:r>
            <a:r>
              <a:rPr lang="vi-VN" dirty="0" smtClean="0"/>
              <a:t>nj</a:t>
            </a:r>
            <a:r>
              <a:rPr lang="sr-Cyrl-RS" dirty="0" smtClean="0"/>
              <a:t>а </a:t>
            </a:r>
            <a:r>
              <a:rPr lang="vi-VN" dirty="0" smtClean="0"/>
              <a:t>i vođenj</a:t>
            </a:r>
            <a:r>
              <a:rPr lang="sr-Cyrl-RS" dirty="0" smtClean="0"/>
              <a:t>а. </a:t>
            </a:r>
          </a:p>
          <a:p>
            <a:pPr algn="just">
              <a:buNone/>
            </a:pPr>
            <a:endParaRPr lang="sr-Cyrl-RS" dirty="0" smtClean="0"/>
          </a:p>
          <a:p>
            <a:pPr algn="just">
              <a:buNone/>
            </a:pPr>
            <a:r>
              <a:rPr lang="vi-VN" dirty="0" smtClean="0"/>
              <a:t>K</a:t>
            </a:r>
            <a:r>
              <a:rPr lang="sr-Cyrl-RS" dirty="0" smtClean="0"/>
              <a:t>а</a:t>
            </a:r>
            <a:r>
              <a:rPr lang="vi-VN" dirty="0" smtClean="0"/>
              <a:t>rijerni centri nude s</a:t>
            </a:r>
            <a:r>
              <a:rPr lang="sr-Cyrl-RS" dirty="0" smtClean="0"/>
              <a:t>а</a:t>
            </a:r>
            <a:r>
              <a:rPr lang="vi-VN" dirty="0" smtClean="0"/>
              <a:t>vete i obuke z</a:t>
            </a:r>
            <a:r>
              <a:rPr lang="sr-Cyrl-RS" dirty="0" smtClean="0"/>
              <a:t>а </a:t>
            </a:r>
            <a:r>
              <a:rPr lang="vi-VN" dirty="0" smtClean="0"/>
              <a:t>stic</a:t>
            </a:r>
            <a:r>
              <a:rPr lang="sr-Cyrl-RS" dirty="0" smtClean="0"/>
              <a:t>а</a:t>
            </a:r>
            <a:r>
              <a:rPr lang="vi-VN" dirty="0" smtClean="0"/>
              <a:t>nje r</a:t>
            </a:r>
            <a:r>
              <a:rPr lang="sr-Cyrl-RS" dirty="0" smtClean="0"/>
              <a:t>а</a:t>
            </a:r>
            <a:r>
              <a:rPr lang="vi-VN" dirty="0" smtClean="0"/>
              <a:t>zličitih veštin</a:t>
            </a:r>
            <a:r>
              <a:rPr lang="sr-Cyrl-RS" dirty="0" smtClean="0"/>
              <a:t>а </a:t>
            </a:r>
            <a:r>
              <a:rPr lang="vi-VN" dirty="0" smtClean="0"/>
              <a:t>i zn</a:t>
            </a:r>
            <a:r>
              <a:rPr lang="sr-Cyrl-RS" dirty="0" smtClean="0"/>
              <a:t>а</a:t>
            </a:r>
            <a:r>
              <a:rPr lang="vi-VN" dirty="0" smtClean="0"/>
              <a:t>nj</a:t>
            </a:r>
            <a:r>
              <a:rPr lang="sr-Cyrl-RS" dirty="0" smtClean="0"/>
              <a:t>а </a:t>
            </a:r>
            <a:r>
              <a:rPr lang="vi-VN" dirty="0" smtClean="0"/>
              <a:t>potrebnih z</a:t>
            </a:r>
            <a:r>
              <a:rPr lang="sr-Cyrl-RS" dirty="0" smtClean="0"/>
              <a:t>а </a:t>
            </a:r>
            <a:r>
              <a:rPr lang="vi-VN" dirty="0" smtClean="0"/>
              <a:t>što uspešnije vođenje sopstvene k</a:t>
            </a:r>
            <a:r>
              <a:rPr lang="sr-Cyrl-RS" dirty="0" smtClean="0"/>
              <a:t>а</a:t>
            </a:r>
            <a:r>
              <a:rPr lang="vi-VN" dirty="0" smtClean="0"/>
              <a:t>rijere </a:t>
            </a:r>
          </a:p>
          <a:p>
            <a:pPr algn="just">
              <a:buNone/>
            </a:pPr>
            <a:r>
              <a:rPr lang="vi-VN" dirty="0" smtClean="0"/>
              <a:t>(k</a:t>
            </a:r>
            <a:r>
              <a:rPr lang="sr-Cyrl-RS" dirty="0" smtClean="0"/>
              <a:t>а</a:t>
            </a:r>
            <a:r>
              <a:rPr lang="vi-VN" dirty="0" smtClean="0"/>
              <a:t>ko n</a:t>
            </a:r>
            <a:r>
              <a:rPr lang="sr-Cyrl-RS" dirty="0" smtClean="0"/>
              <a:t>а</a:t>
            </a:r>
            <a:r>
              <a:rPr lang="vi-VN" dirty="0" smtClean="0"/>
              <a:t>pis</a:t>
            </a:r>
            <a:r>
              <a:rPr lang="sr-Cyrl-RS" dirty="0" smtClean="0"/>
              <a:t>а</a:t>
            </a:r>
            <a:r>
              <a:rPr lang="vi-VN" dirty="0" smtClean="0"/>
              <a:t>ti CV, k</a:t>
            </a:r>
            <a:r>
              <a:rPr lang="sr-Cyrl-RS" dirty="0" smtClean="0"/>
              <a:t>а</a:t>
            </a:r>
            <a:r>
              <a:rPr lang="vi-VN" dirty="0" smtClean="0"/>
              <a:t>ko se pripremiti z</a:t>
            </a:r>
            <a:r>
              <a:rPr lang="sr-Cyrl-RS" dirty="0" smtClean="0"/>
              <a:t>а </a:t>
            </a:r>
            <a:r>
              <a:rPr lang="vi-VN" dirty="0" smtClean="0"/>
              <a:t>intervju z</a:t>
            </a:r>
            <a:r>
              <a:rPr lang="sr-Cyrl-RS" dirty="0" smtClean="0"/>
              <a:t>а </a:t>
            </a:r>
            <a:r>
              <a:rPr lang="vi-VN" dirty="0" smtClean="0"/>
              <a:t>pos</a:t>
            </a:r>
            <a:r>
              <a:rPr lang="sr-Cyrl-RS" dirty="0" smtClean="0"/>
              <a:t>а</a:t>
            </a:r>
            <a:r>
              <a:rPr lang="vi-VN" dirty="0" smtClean="0"/>
              <a:t>o i slično).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dirty="0" smtClean="0">
                <a:latin typeface="Calibri" pitchFamily="34" charset="0"/>
              </a:rPr>
              <a:t>Karijerni centri u Srbiji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>
            <a:noAutofit/>
          </a:bodyPr>
          <a:lstStyle/>
          <a:p>
            <a:r>
              <a:rPr lang="vi-VN" sz="2400" dirty="0" smtClean="0">
                <a:latin typeface="Calibri" pitchFamily="34" charset="0"/>
              </a:rPr>
              <a:t>Centar </a:t>
            </a:r>
            <a:r>
              <a:rPr lang="vi-VN" sz="2400" dirty="0">
                <a:latin typeface="Calibri" pitchFamily="34" charset="0"/>
              </a:rPr>
              <a:t>za razvoj karijere i savetovanje studenata Univerziteta u Beogradu</a:t>
            </a:r>
            <a:r>
              <a:rPr lang="vi-VN" sz="2400" dirty="0" smtClean="0">
                <a:latin typeface="Calibri" pitchFamily="34" charset="0"/>
              </a:rPr>
              <a:t> </a:t>
            </a:r>
            <a:endParaRPr lang="sr-Latn-RS" sz="2400" dirty="0" smtClean="0">
              <a:latin typeface="Calibri" pitchFamily="34" charset="0"/>
            </a:endParaRPr>
          </a:p>
          <a:p>
            <a:r>
              <a:rPr lang="vi-VN" sz="2400" dirty="0" smtClean="0">
                <a:latin typeface="Calibri" pitchFamily="34" charset="0"/>
              </a:rPr>
              <a:t>Centar </a:t>
            </a:r>
            <a:r>
              <a:rPr lang="vi-VN" sz="2400" dirty="0">
                <a:latin typeface="Calibri" pitchFamily="34" charset="0"/>
              </a:rPr>
              <a:t>za razvoj karijere i savetovanje studenata Univerziteta u Kragujevcu</a:t>
            </a:r>
            <a:r>
              <a:rPr lang="vi-VN" sz="2400" dirty="0" smtClean="0">
                <a:latin typeface="Calibri" pitchFamily="34" charset="0"/>
              </a:rPr>
              <a:t> </a:t>
            </a:r>
            <a:endParaRPr lang="sr-Latn-RS" sz="2400" dirty="0" smtClean="0">
              <a:latin typeface="Calibri" pitchFamily="34" charset="0"/>
            </a:endParaRPr>
          </a:p>
          <a:p>
            <a:r>
              <a:rPr lang="vi-VN" sz="2400" dirty="0" smtClean="0">
                <a:latin typeface="Calibri" pitchFamily="34" charset="0"/>
              </a:rPr>
              <a:t>Centar </a:t>
            </a:r>
            <a:r>
              <a:rPr lang="vi-VN" sz="2400" dirty="0">
                <a:latin typeface="Calibri" pitchFamily="34" charset="0"/>
              </a:rPr>
              <a:t>za razvoj karijere i savetovanje studenata Univerziteta u </a:t>
            </a:r>
            <a:r>
              <a:rPr lang="vi-VN" sz="2400" dirty="0" smtClean="0">
                <a:latin typeface="Calibri" pitchFamily="34" charset="0"/>
              </a:rPr>
              <a:t>Nišu</a:t>
            </a:r>
            <a:endParaRPr lang="sr-Latn-RS" sz="2400" dirty="0" smtClean="0">
              <a:latin typeface="Calibri" pitchFamily="34" charset="0"/>
            </a:endParaRPr>
          </a:p>
          <a:p>
            <a:r>
              <a:rPr lang="vi-VN" sz="2400" dirty="0" smtClean="0">
                <a:latin typeface="Calibri" pitchFamily="34" charset="0"/>
              </a:rPr>
              <a:t> Centar </a:t>
            </a:r>
            <a:r>
              <a:rPr lang="vi-VN" sz="2400" dirty="0">
                <a:latin typeface="Calibri" pitchFamily="34" charset="0"/>
              </a:rPr>
              <a:t>za razvoj karijere FON-a</a:t>
            </a:r>
            <a:r>
              <a:rPr lang="vi-VN" sz="2400" dirty="0" smtClean="0">
                <a:latin typeface="Calibri" pitchFamily="34" charset="0"/>
              </a:rPr>
              <a:t> </a:t>
            </a:r>
            <a:endParaRPr lang="sr-Latn-RS" sz="2400" dirty="0" smtClean="0">
              <a:latin typeface="Calibri" pitchFamily="34" charset="0"/>
            </a:endParaRPr>
          </a:p>
          <a:p>
            <a:r>
              <a:rPr lang="vi-VN" sz="2400" dirty="0" smtClean="0">
                <a:latin typeface="Calibri" pitchFamily="34" charset="0"/>
              </a:rPr>
              <a:t>Centar </a:t>
            </a:r>
            <a:r>
              <a:rPr lang="vi-VN" sz="2400" dirty="0">
                <a:latin typeface="Calibri" pitchFamily="34" charset="0"/>
              </a:rPr>
              <a:t>za karijerno vođenje i savetovanje Ekonomskog fakulteta u </a:t>
            </a:r>
            <a:r>
              <a:rPr lang="vi-VN" sz="2400" dirty="0" smtClean="0">
                <a:latin typeface="Calibri" pitchFamily="34" charset="0"/>
              </a:rPr>
              <a:t>Beogradu</a:t>
            </a:r>
            <a:endParaRPr lang="sr-Latn-RS" sz="2400" dirty="0" smtClean="0">
              <a:latin typeface="Calibri" pitchFamily="34" charset="0"/>
            </a:endParaRPr>
          </a:p>
          <a:p>
            <a:r>
              <a:rPr lang="vi-VN" sz="2400" dirty="0" smtClean="0">
                <a:latin typeface="Calibri" pitchFamily="34" charset="0"/>
              </a:rPr>
              <a:t> FUTURA </a:t>
            </a:r>
            <a:r>
              <a:rPr lang="vi-VN" sz="2400" dirty="0">
                <a:latin typeface="Calibri" pitchFamily="34" charset="0"/>
              </a:rPr>
              <a:t>- Centar Fakulteta za primenjenu ekologiju Univerziteta Singidunum</a:t>
            </a:r>
            <a:r>
              <a:rPr lang="vi-VN" sz="2400" dirty="0" smtClean="0">
                <a:latin typeface="Calibri" pitchFamily="34" charset="0"/>
              </a:rPr>
              <a:t> </a:t>
            </a:r>
            <a:endParaRPr lang="sr-Latn-RS" sz="2400" dirty="0" smtClean="0">
              <a:latin typeface="Calibri" pitchFamily="34" charset="0"/>
            </a:endParaRPr>
          </a:p>
          <a:p>
            <a:r>
              <a:rPr lang="vi-VN" sz="2400" dirty="0" smtClean="0">
                <a:latin typeface="Calibri" pitchFamily="34" charset="0"/>
              </a:rPr>
              <a:t>Centar </a:t>
            </a:r>
            <a:r>
              <a:rPr lang="vi-VN" sz="2400" dirty="0">
                <a:latin typeface="Calibri" pitchFamily="34" charset="0"/>
              </a:rPr>
              <a:t>za razvoj karijere IT </a:t>
            </a:r>
            <a:r>
              <a:rPr lang="vi-VN" sz="2400" dirty="0" smtClean="0">
                <a:latin typeface="Calibri" pitchFamily="34" charset="0"/>
              </a:rPr>
              <a:t>Akademije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http://www.razvojkarijere.bg.ac.rs/</a:t>
            </a:r>
            <a:endParaRPr lang="en-US" sz="32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15227" t="38542" r="33821" b="6250"/>
          <a:stretch>
            <a:fillRect/>
          </a:stretch>
        </p:blipFill>
        <p:spPr bwMode="auto">
          <a:xfrm>
            <a:off x="104954" y="1143000"/>
            <a:ext cx="900597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http://www.razvojkarijere.kg.ac.rs/</a:t>
            </a:r>
            <a:endParaRPr lang="en-US" sz="32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13470" t="16667" r="17423" b="28125"/>
          <a:stretch>
            <a:fillRect/>
          </a:stretch>
        </p:blipFill>
        <p:spPr bwMode="auto">
          <a:xfrm>
            <a:off x="-17253" y="1828800"/>
            <a:ext cx="916125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http://fonovcentar.rs/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7028" t="7292" r="5124" b="27083"/>
          <a:stretch>
            <a:fillRect/>
          </a:stretch>
        </p:blipFill>
        <p:spPr bwMode="auto">
          <a:xfrm>
            <a:off x="254000" y="2057400"/>
            <a:ext cx="889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onovcentar.rs/Content/img/marfi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4029075" cy="16097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676401"/>
            <a:ext cx="8305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Ovaj projekat omogućava studentima</a:t>
            </a:r>
            <a:r>
              <a:rPr lang="vi-VN" dirty="0" smtClean="0"/>
              <a:t>:</a:t>
            </a:r>
            <a:endParaRPr lang="sr-Latn-RS" dirty="0" smtClean="0"/>
          </a:p>
          <a:p>
            <a:endParaRPr lang="vi-VN" dirty="0"/>
          </a:p>
          <a:p>
            <a:pPr>
              <a:buFontTx/>
              <a:buChar char="-"/>
            </a:pPr>
            <a:r>
              <a:rPr lang="vi-VN" dirty="0" smtClean="0"/>
              <a:t>Da</a:t>
            </a:r>
            <a:r>
              <a:rPr lang="vi-VN" dirty="0"/>
              <a:t> razviju i unaprede veštine javnog nastupa</a:t>
            </a:r>
            <a:r>
              <a:rPr lang="vi-VN" dirty="0" smtClean="0"/>
              <a:t>,</a:t>
            </a:r>
            <a:endParaRPr lang="sr-Latn-RS" dirty="0" smtClean="0"/>
          </a:p>
          <a:p>
            <a:endParaRPr lang="vi-VN" dirty="0"/>
          </a:p>
          <a:p>
            <a:pPr>
              <a:buFontTx/>
              <a:buChar char="-"/>
            </a:pPr>
            <a:r>
              <a:rPr lang="vi-VN" dirty="0" smtClean="0"/>
              <a:t>Da </a:t>
            </a:r>
            <a:r>
              <a:rPr lang="vi-VN" dirty="0"/>
              <a:t>ih obuči da se snađu </a:t>
            </a:r>
            <a:r>
              <a:rPr lang="sr-Latn-RS" dirty="0" smtClean="0"/>
              <a:t>u </a:t>
            </a:r>
            <a:r>
              <a:rPr lang="vi-VN" dirty="0" smtClean="0"/>
              <a:t>nepredviđenim</a:t>
            </a:r>
            <a:r>
              <a:rPr lang="vi-VN" dirty="0"/>
              <a:t> situacijama tokom javnog nastupa</a:t>
            </a:r>
            <a:r>
              <a:rPr lang="vi-VN" dirty="0" smtClean="0"/>
              <a:t>,</a:t>
            </a:r>
            <a:endParaRPr lang="sr-Latn-RS" dirty="0" smtClean="0"/>
          </a:p>
          <a:p>
            <a:endParaRPr lang="vi-VN" dirty="0"/>
          </a:p>
          <a:p>
            <a:pPr>
              <a:buFontTx/>
              <a:buChar char="-"/>
            </a:pPr>
            <a:r>
              <a:rPr lang="vi-VN" dirty="0" smtClean="0"/>
              <a:t>Da</a:t>
            </a:r>
            <a:r>
              <a:rPr lang="vi-VN" dirty="0"/>
              <a:t> ih nauči u kojim slučajevima mogu da budu proaktivni, a u kojim slučajevima moraju da znaju da </a:t>
            </a:r>
            <a:r>
              <a:rPr lang="vi-VN" dirty="0" smtClean="0"/>
              <a:t>odreaguju</a:t>
            </a:r>
            <a:endParaRPr lang="sr-Latn-RS" dirty="0" smtClean="0"/>
          </a:p>
          <a:p>
            <a:pPr>
              <a:buFontTx/>
              <a:buChar char="-"/>
            </a:pPr>
            <a:endParaRPr lang="vi-VN" dirty="0"/>
          </a:p>
          <a:p>
            <a:pPr>
              <a:buFontTx/>
              <a:buChar char="-"/>
            </a:pPr>
            <a:r>
              <a:rPr lang="vi-VN" dirty="0" smtClean="0"/>
              <a:t>Da</a:t>
            </a:r>
            <a:r>
              <a:rPr lang="vi-VN" dirty="0"/>
              <a:t> čuju primere najbolje prakse od strane lica koja imaju dugogodišnje iskustvo u medijskim gostovanjima i </a:t>
            </a:r>
            <a:r>
              <a:rPr lang="vi-VN" dirty="0" smtClean="0"/>
              <a:t>nastupima,</a:t>
            </a:r>
            <a:endParaRPr lang="sr-Latn-RS" dirty="0" smtClean="0"/>
          </a:p>
          <a:p>
            <a:pPr>
              <a:buFontTx/>
              <a:buChar char="-"/>
            </a:pPr>
            <a:endParaRPr lang="sr-Latn-RS" dirty="0"/>
          </a:p>
          <a:p>
            <a:pPr>
              <a:buFontTx/>
              <a:buChar char="-"/>
            </a:pPr>
            <a:r>
              <a:rPr lang="vi-VN" dirty="0" smtClean="0"/>
              <a:t>Da</a:t>
            </a:r>
            <a:r>
              <a:rPr lang="vi-VN" dirty="0"/>
              <a:t> dobiju savete od stručnih psihologa i trenera o tome kako da se radi na suzbijanju treme,</a:t>
            </a:r>
          </a:p>
          <a:p>
            <a:endParaRPr lang="sr-Latn-RS" dirty="0" smtClean="0"/>
          </a:p>
          <a:p>
            <a:r>
              <a:rPr lang="sr-Latn-RS" dirty="0" smtClean="0"/>
              <a:t>- </a:t>
            </a:r>
            <a:r>
              <a:rPr lang="vi-VN" dirty="0" smtClean="0"/>
              <a:t>Da</a:t>
            </a:r>
            <a:r>
              <a:rPr lang="vi-VN" dirty="0"/>
              <a:t> nauče kako da pobede tremu prilikom javnog izlaganja.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294</TotalTime>
  <Words>870</Words>
  <Application>Microsoft Office PowerPoint</Application>
  <PresentationFormat>On-screen Show (4:3)</PresentationFormat>
  <Paragraphs>110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Verve</vt:lpstr>
      <vt:lpstr>Establishing and capacity building of the Southern Serbian-Academy and the National Conference for Vocational Higher Education   517200-1-2011-1-BE-TEMPUS-SMGR </vt:lpstr>
      <vt:lpstr>Šta je Srbiji potrebno u kadrovskom smislu?</vt:lpstr>
      <vt:lpstr>Šta poslodavci očekuju?</vt:lpstr>
      <vt:lpstr>Šta su Karijerni centri?</vt:lpstr>
      <vt:lpstr>Karijerni centri u Srbiji</vt:lpstr>
      <vt:lpstr>http://www.razvojkarijere.bg.ac.rs/</vt:lpstr>
      <vt:lpstr>http://www.razvojkarijere.kg.ac.rs/</vt:lpstr>
      <vt:lpstr>http://fonovcentar.rs/</vt:lpstr>
      <vt:lpstr>Slide 9</vt:lpstr>
      <vt:lpstr>Univerzitet u Novom Sadu – Centar za razvoj karijere i savetovanje studenata http://www.razvojkarijere.uns.ac.rs</vt:lpstr>
      <vt:lpstr>Slide 11</vt:lpstr>
      <vt:lpstr>Primeri dobre prakse u partnerskim zemljama EU (Nemačka, Alen i Belgija, Gent)</vt:lpstr>
      <vt:lpstr>http://www.aim-for-students.de/DieMesse.aspx</vt:lpstr>
      <vt:lpstr>Slide 14</vt:lpstr>
      <vt:lpstr>Slide 15</vt:lpstr>
      <vt:lpstr>http://www.htw-aalen.de/</vt:lpstr>
      <vt:lpstr>Slide 17</vt:lpstr>
      <vt:lpstr>Ciljevi na Tempus projektu</vt:lpstr>
      <vt:lpstr>Moguće aktivnosti karijernog vodjenja u VPTŠ Užice i ostalim visokim školama:</vt:lpstr>
      <vt:lpstr>Budući portal za karijerno vodjenje budućih diplomiranih studenata Visokih strukovnih škola – učesnica na Tempus projektu</vt:lpstr>
      <vt:lpstr>https://ecbac.vts.su.ac.rs/</vt:lpstr>
      <vt:lpstr>Literatura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VPTS</dc:creator>
  <cp:lastModifiedBy>VPTS</cp:lastModifiedBy>
  <cp:revision>72</cp:revision>
  <dcterms:created xsi:type="dcterms:W3CDTF">2015-03-08T17:25:45Z</dcterms:created>
  <dcterms:modified xsi:type="dcterms:W3CDTF">2015-03-19T20:28:48Z</dcterms:modified>
</cp:coreProperties>
</file>